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6" r:id="rId2"/>
    <p:sldId id="257" r:id="rId3"/>
    <p:sldId id="258" r:id="rId4"/>
    <p:sldId id="260" r:id="rId5"/>
    <p:sldId id="272" r:id="rId6"/>
    <p:sldId id="273" r:id="rId7"/>
    <p:sldId id="274" r:id="rId8"/>
    <p:sldId id="275" r:id="rId9"/>
    <p:sldId id="276" r:id="rId10"/>
    <p:sldId id="277" r:id="rId11"/>
    <p:sldId id="278" r:id="rId12"/>
    <p:sldId id="279" r:id="rId13"/>
    <p:sldId id="280" r:id="rId14"/>
    <p:sldId id="281" r:id="rId15"/>
    <p:sldId id="282" r:id="rId16"/>
    <p:sldId id="283" r:id="rId17"/>
    <p:sldId id="284" r:id="rId18"/>
    <p:sldId id="286" r:id="rId19"/>
    <p:sldId id="287" r:id="rId20"/>
    <p:sldId id="288" r:id="rId21"/>
    <p:sldId id="271" r:id="rId22"/>
    <p:sldId id="259" r:id="rId2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5" autoAdjust="0"/>
    <p:restoredTop sz="94703" autoAdjust="0"/>
  </p:normalViewPr>
  <p:slideViewPr>
    <p:cSldViewPr snapToGrid="0">
      <p:cViewPr varScale="1">
        <p:scale>
          <a:sx n="114" d="100"/>
          <a:sy n="114" d="100"/>
        </p:scale>
        <p:origin x="126" y="660"/>
      </p:cViewPr>
      <p:guideLst/>
    </p:cSldViewPr>
  </p:slideViewPr>
  <p:outlineViewPr>
    <p:cViewPr>
      <p:scale>
        <a:sx n="33" d="100"/>
        <a:sy n="33" d="100"/>
      </p:scale>
      <p:origin x="0" y="-576"/>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279843-DB4D-4075-A64F-5582FF2FE444}" type="datetimeFigureOut">
              <a:rPr kumimoji="1" lang="ja-JP" altLang="en-US" smtClean="0"/>
              <a:t>2024/5/14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FD5A2F-F536-4C8A-A58C-572914A89EF5}" type="slidenum">
              <a:rPr kumimoji="1" lang="ja-JP" altLang="en-US" smtClean="0"/>
              <a:t>‹#›</a:t>
            </a:fld>
            <a:endParaRPr kumimoji="1" lang="ja-JP" altLang="en-US"/>
          </a:p>
        </p:txBody>
      </p:sp>
    </p:spTree>
    <p:extLst>
      <p:ext uri="{BB962C8B-B14F-4D97-AF65-F5344CB8AC3E}">
        <p14:creationId xmlns:p14="http://schemas.microsoft.com/office/powerpoint/2010/main" val="333470397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7FD5A2F-F536-4C8A-A58C-572914A89EF5}" type="slidenum">
              <a:rPr kumimoji="1" lang="ja-JP" altLang="en-US" smtClean="0"/>
              <a:t>20</a:t>
            </a:fld>
            <a:endParaRPr kumimoji="1" lang="ja-JP" altLang="en-US"/>
          </a:p>
        </p:txBody>
      </p:sp>
    </p:spTree>
    <p:extLst>
      <p:ext uri="{BB962C8B-B14F-4D97-AF65-F5344CB8AC3E}">
        <p14:creationId xmlns:p14="http://schemas.microsoft.com/office/powerpoint/2010/main" val="24434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7FD5A2F-F536-4C8A-A58C-572914A89EF5}" type="slidenum">
              <a:rPr kumimoji="1" lang="ja-JP" altLang="en-US" smtClean="0"/>
              <a:t>22</a:t>
            </a:fld>
            <a:endParaRPr kumimoji="1" lang="ja-JP" altLang="en-US"/>
          </a:p>
        </p:txBody>
      </p:sp>
    </p:spTree>
    <p:extLst>
      <p:ext uri="{BB962C8B-B14F-4D97-AF65-F5344CB8AC3E}">
        <p14:creationId xmlns:p14="http://schemas.microsoft.com/office/powerpoint/2010/main" val="2853628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B77BA8-0298-8D04-87B5-8C3758DBD789}"/>
              </a:ext>
            </a:extLst>
          </p:cNvPr>
          <p:cNvSpPr>
            <a:spLocks noGrp="1"/>
          </p:cNvSpPr>
          <p:nvPr>
            <p:ph type="ctrTitle"/>
          </p:nvPr>
        </p:nvSpPr>
        <p:spPr>
          <a:xfrm>
            <a:off x="1524000" y="1519926"/>
            <a:ext cx="9144000" cy="2387600"/>
          </a:xfrm>
        </p:spPr>
        <p:txBody>
          <a:bodyPr anchor="ctr"/>
          <a:lstStyle>
            <a:lvl1pPr algn="ctr">
              <a:defRPr sz="6000"/>
            </a:lvl1pPr>
          </a:lstStyle>
          <a:p>
            <a:r>
              <a:rPr kumimoji="1" lang="ja-JP" altLang="en-US"/>
              <a:t>マスター タイトルの書式設定</a:t>
            </a:r>
            <a:endParaRPr kumimoji="1" lang="ja-JP" altLang="en-US" dirty="0"/>
          </a:p>
        </p:txBody>
      </p:sp>
      <p:sp>
        <p:nvSpPr>
          <p:cNvPr id="3" name="字幕 2">
            <a:extLst>
              <a:ext uri="{FF2B5EF4-FFF2-40B4-BE49-F238E27FC236}">
                <a16:creationId xmlns:a16="http://schemas.microsoft.com/office/drawing/2014/main" id="{D1493B68-B462-E02E-13D1-FC79AA8E481D}"/>
              </a:ext>
            </a:extLst>
          </p:cNvPr>
          <p:cNvSpPr>
            <a:spLocks noGrp="1"/>
          </p:cNvSpPr>
          <p:nvPr>
            <p:ph type="subTitle" idx="1"/>
          </p:nvPr>
        </p:nvSpPr>
        <p:spPr>
          <a:xfrm>
            <a:off x="1524000" y="4101616"/>
            <a:ext cx="9144000" cy="741365"/>
          </a:xfrm>
        </p:spPr>
        <p:txBody>
          <a:bodyPr anchor="ct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JP" altLang="en-US" dirty="0"/>
          </a:p>
        </p:txBody>
      </p:sp>
      <p:sp>
        <p:nvSpPr>
          <p:cNvPr id="5" name="フッター プレースホルダー 4">
            <a:extLst>
              <a:ext uri="{FF2B5EF4-FFF2-40B4-BE49-F238E27FC236}">
                <a16:creationId xmlns:a16="http://schemas.microsoft.com/office/drawing/2014/main" id="{3B4697F8-DDD8-F9C7-9CE2-A0E637F41CA3}"/>
              </a:ext>
            </a:extLst>
          </p:cNvPr>
          <p:cNvSpPr>
            <a:spLocks noGrp="1"/>
          </p:cNvSpPr>
          <p:nvPr>
            <p:ph type="ftr" sz="quarter" idx="11"/>
          </p:nvPr>
        </p:nvSpPr>
        <p:spPr>
          <a:xfrm>
            <a:off x="838200" y="6356350"/>
            <a:ext cx="7315199" cy="365125"/>
          </a:xfr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9DF4F79-AABD-2CC7-8C4D-54BFA17FE1D1}"/>
              </a:ext>
            </a:extLst>
          </p:cNvPr>
          <p:cNvSpPr>
            <a:spLocks noGrp="1"/>
          </p:cNvSpPr>
          <p:nvPr>
            <p:ph type="sldNum" sz="quarter" idx="12"/>
          </p:nvPr>
        </p:nvSpPr>
        <p:spPr/>
        <p:txBody>
          <a:bodyPr/>
          <a:lstStyle/>
          <a:p>
            <a:fld id="{FC435747-DFB9-42AB-9872-E74B36509AFC}" type="slidenum">
              <a:rPr kumimoji="1" lang="ja-JP" altLang="en-US" smtClean="0"/>
              <a:t>‹#›</a:t>
            </a:fld>
            <a:endParaRPr kumimoji="1" lang="ja-JP" altLang="en-US"/>
          </a:p>
        </p:txBody>
      </p:sp>
      <p:sp>
        <p:nvSpPr>
          <p:cNvPr id="8" name="テキスト プレースホルダー 7">
            <a:extLst>
              <a:ext uri="{FF2B5EF4-FFF2-40B4-BE49-F238E27FC236}">
                <a16:creationId xmlns:a16="http://schemas.microsoft.com/office/drawing/2014/main" id="{E3CF7A33-48DF-832D-58EA-8F920F1B3A1C}"/>
              </a:ext>
            </a:extLst>
          </p:cNvPr>
          <p:cNvSpPr>
            <a:spLocks noGrp="1"/>
          </p:cNvSpPr>
          <p:nvPr>
            <p:ph type="body" sz="quarter" idx="13" hasCustomPrompt="1"/>
          </p:nvPr>
        </p:nvSpPr>
        <p:spPr>
          <a:xfrm>
            <a:off x="6221413" y="5066129"/>
            <a:ext cx="4446587" cy="1044367"/>
          </a:xfrm>
        </p:spPr>
        <p:txBody>
          <a:bodyPr anchor="ctr">
            <a:noAutofit/>
          </a:bodyPr>
          <a:lstStyle>
            <a:lvl1pPr marL="0" indent="0" algn="r">
              <a:buNone/>
              <a:defRPr sz="1800"/>
            </a:lvl1pPr>
          </a:lstStyle>
          <a:p>
            <a:pPr lvl="0"/>
            <a:r>
              <a:rPr kumimoji="1" lang="en-US" altLang="ja-JP" dirty="0"/>
              <a:t>YYYY-MM-DD</a:t>
            </a:r>
          </a:p>
          <a:p>
            <a:pPr lvl="0"/>
            <a:r>
              <a:rPr kumimoji="1" lang="ja-JP" altLang="en-US" dirty="0"/>
              <a:t>名前</a:t>
            </a:r>
            <a:endParaRPr kumimoji="1" lang="en-US" altLang="ja-JP" dirty="0"/>
          </a:p>
          <a:p>
            <a:pPr lvl="0"/>
            <a:r>
              <a:rPr kumimoji="1" lang="ja-JP" altLang="en-US" dirty="0"/>
              <a:t>所属</a:t>
            </a:r>
          </a:p>
        </p:txBody>
      </p:sp>
      <p:sp>
        <p:nvSpPr>
          <p:cNvPr id="4" name="四角形: 角を丸くする 3">
            <a:extLst>
              <a:ext uri="{FF2B5EF4-FFF2-40B4-BE49-F238E27FC236}">
                <a16:creationId xmlns:a16="http://schemas.microsoft.com/office/drawing/2014/main" id="{7406AB3C-BD82-640D-622C-A8EDA0238FFA}"/>
              </a:ext>
            </a:extLst>
          </p:cNvPr>
          <p:cNvSpPr/>
          <p:nvPr userDrawn="1"/>
        </p:nvSpPr>
        <p:spPr>
          <a:xfrm>
            <a:off x="109057" y="92280"/>
            <a:ext cx="822121" cy="285226"/>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t>公開版</a:t>
            </a:r>
          </a:p>
        </p:txBody>
      </p:sp>
    </p:spTree>
    <p:extLst>
      <p:ext uri="{BB962C8B-B14F-4D97-AF65-F5344CB8AC3E}">
        <p14:creationId xmlns:p14="http://schemas.microsoft.com/office/powerpoint/2010/main" val="3588190188"/>
      </p:ext>
    </p:extLst>
  </p:cSld>
  <p:clrMapOvr>
    <a:masterClrMapping/>
  </p:clrMapOvr>
  <mc:AlternateContent xmlns:mc="http://schemas.openxmlformats.org/markup-compatibility/2006" xmlns:p14="http://schemas.microsoft.com/office/powerpoint/2010/main">
    <mc:Choice Requires="p14">
      <p:transition spd="slow" p14:dur="2000" advTm="27000"/>
    </mc:Choice>
    <mc:Fallback xmlns="">
      <p:transition spd="slow" advTm="27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23B014-A657-5F6A-836E-9C1F5958ED6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29C320E-D171-6EC6-9F5B-820B5022410A}"/>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フッター プレースホルダー 4">
            <a:extLst>
              <a:ext uri="{FF2B5EF4-FFF2-40B4-BE49-F238E27FC236}">
                <a16:creationId xmlns:a16="http://schemas.microsoft.com/office/drawing/2014/main" id="{377A5163-8C0D-D24C-2F8A-BA3B6475B6AF}"/>
              </a:ext>
            </a:extLst>
          </p:cNvPr>
          <p:cNvSpPr>
            <a:spLocks noGrp="1"/>
          </p:cNvSpPr>
          <p:nvPr>
            <p:ph type="ftr" sz="quarter" idx="11"/>
          </p:nvPr>
        </p:nvSpPr>
        <p:spPr>
          <a:xfrm>
            <a:off x="838200" y="6356350"/>
            <a:ext cx="7315199" cy="365125"/>
          </a:xfr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53B9A62-80CC-9C66-8217-9E1CDB1371BA}"/>
              </a:ext>
            </a:extLst>
          </p:cNvPr>
          <p:cNvSpPr>
            <a:spLocks noGrp="1"/>
          </p:cNvSpPr>
          <p:nvPr>
            <p:ph type="sldNum" sz="quarter" idx="12"/>
          </p:nvPr>
        </p:nvSpPr>
        <p:spPr/>
        <p:txBody>
          <a:bodyPr/>
          <a:lstStyle/>
          <a:p>
            <a:fld id="{FC435747-DFB9-42AB-9872-E74B36509AFC}" type="slidenum">
              <a:rPr kumimoji="1" lang="ja-JP" altLang="en-US" smtClean="0"/>
              <a:t>‹#›</a:t>
            </a:fld>
            <a:endParaRPr kumimoji="1" lang="ja-JP" altLang="en-US"/>
          </a:p>
        </p:txBody>
      </p:sp>
    </p:spTree>
    <p:extLst>
      <p:ext uri="{BB962C8B-B14F-4D97-AF65-F5344CB8AC3E}">
        <p14:creationId xmlns:p14="http://schemas.microsoft.com/office/powerpoint/2010/main" val="38829656"/>
      </p:ext>
    </p:extLst>
  </p:cSld>
  <p:clrMapOvr>
    <a:masterClrMapping/>
  </p:clrMapOvr>
  <mc:AlternateContent xmlns:mc="http://schemas.openxmlformats.org/markup-compatibility/2006" xmlns:p14="http://schemas.microsoft.com/office/powerpoint/2010/main">
    <mc:Choice Requires="p14">
      <p:transition spd="slow" p14:dur="2000" advTm="27000"/>
    </mc:Choice>
    <mc:Fallback xmlns="">
      <p:transition spd="slow" advTm="27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C86F66-92AB-B956-E3B8-44C6A991DCFB}"/>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2258ED4-B26B-C45C-92E3-0FF81B7FDFC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5" name="フッター プレースホルダー 4">
            <a:extLst>
              <a:ext uri="{FF2B5EF4-FFF2-40B4-BE49-F238E27FC236}">
                <a16:creationId xmlns:a16="http://schemas.microsoft.com/office/drawing/2014/main" id="{B9B7A395-2BD2-CFEB-9F41-C38EEF360F15}"/>
              </a:ext>
            </a:extLst>
          </p:cNvPr>
          <p:cNvSpPr>
            <a:spLocks noGrp="1"/>
          </p:cNvSpPr>
          <p:nvPr>
            <p:ph type="ftr" sz="quarter" idx="11"/>
          </p:nvPr>
        </p:nvSpPr>
        <p:spPr>
          <a:xfrm>
            <a:off x="838200" y="6356350"/>
            <a:ext cx="7315200" cy="365125"/>
          </a:xfr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9DEE699-CE7A-23A0-6D6C-B3F81BFD6BF5}"/>
              </a:ext>
            </a:extLst>
          </p:cNvPr>
          <p:cNvSpPr>
            <a:spLocks noGrp="1"/>
          </p:cNvSpPr>
          <p:nvPr>
            <p:ph type="sldNum" sz="quarter" idx="12"/>
          </p:nvPr>
        </p:nvSpPr>
        <p:spPr/>
        <p:txBody>
          <a:bodyPr/>
          <a:lstStyle/>
          <a:p>
            <a:fld id="{FC435747-DFB9-42AB-9872-E74B36509AFC}" type="slidenum">
              <a:rPr kumimoji="1" lang="ja-JP" altLang="en-US" smtClean="0"/>
              <a:t>‹#›</a:t>
            </a:fld>
            <a:endParaRPr kumimoji="1" lang="ja-JP" altLang="en-US"/>
          </a:p>
        </p:txBody>
      </p:sp>
    </p:spTree>
    <p:extLst>
      <p:ext uri="{BB962C8B-B14F-4D97-AF65-F5344CB8AC3E}">
        <p14:creationId xmlns:p14="http://schemas.microsoft.com/office/powerpoint/2010/main" val="2540261941"/>
      </p:ext>
    </p:extLst>
  </p:cSld>
  <p:clrMapOvr>
    <a:masterClrMapping/>
  </p:clrMapOvr>
  <mc:AlternateContent xmlns:mc="http://schemas.openxmlformats.org/markup-compatibility/2006" xmlns:p14="http://schemas.microsoft.com/office/powerpoint/2010/main">
    <mc:Choice Requires="p14">
      <p:transition spd="slow" p14:dur="2000" advTm="27000"/>
    </mc:Choice>
    <mc:Fallback xmlns="">
      <p:transition spd="slow" advTm="27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0946C4-E465-3EB7-E166-38B5C9C63A9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97D9EEC-0F46-0201-4422-E773BDB32528}"/>
              </a:ext>
            </a:extLst>
          </p:cNvPr>
          <p:cNvSpPr>
            <a:spLocks noGrp="1"/>
          </p:cNvSpPr>
          <p:nvPr>
            <p:ph sz="half" idx="1"/>
          </p:nvPr>
        </p:nvSpPr>
        <p:spPr>
          <a:xfrm>
            <a:off x="838200" y="1361661"/>
            <a:ext cx="5181600" cy="4815302"/>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025E2323-FBF3-A652-E9F0-E95F8A958199}"/>
              </a:ext>
            </a:extLst>
          </p:cNvPr>
          <p:cNvSpPr>
            <a:spLocks noGrp="1"/>
          </p:cNvSpPr>
          <p:nvPr>
            <p:ph sz="half" idx="2"/>
          </p:nvPr>
        </p:nvSpPr>
        <p:spPr>
          <a:xfrm>
            <a:off x="6172200" y="1361661"/>
            <a:ext cx="5181600" cy="4815302"/>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a:extLst>
              <a:ext uri="{FF2B5EF4-FFF2-40B4-BE49-F238E27FC236}">
                <a16:creationId xmlns:a16="http://schemas.microsoft.com/office/drawing/2014/main" id="{022FBC80-F7A4-95F9-A215-A9FAAF4206CD}"/>
              </a:ext>
            </a:extLst>
          </p:cNvPr>
          <p:cNvSpPr>
            <a:spLocks noGrp="1"/>
          </p:cNvSpPr>
          <p:nvPr>
            <p:ph type="ftr" sz="quarter" idx="11"/>
          </p:nvPr>
        </p:nvSpPr>
        <p:spPr>
          <a:xfrm>
            <a:off x="838200" y="6356350"/>
            <a:ext cx="7315200" cy="365125"/>
          </a:xfrm>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DC123F2-4A02-5903-8C11-D0FB94FC2FCF}"/>
              </a:ext>
            </a:extLst>
          </p:cNvPr>
          <p:cNvSpPr>
            <a:spLocks noGrp="1"/>
          </p:cNvSpPr>
          <p:nvPr>
            <p:ph type="sldNum" sz="quarter" idx="12"/>
          </p:nvPr>
        </p:nvSpPr>
        <p:spPr/>
        <p:txBody>
          <a:bodyPr/>
          <a:lstStyle/>
          <a:p>
            <a:fld id="{FC435747-DFB9-42AB-9872-E74B36509AFC}" type="slidenum">
              <a:rPr kumimoji="1" lang="ja-JP" altLang="en-US" smtClean="0"/>
              <a:t>‹#›</a:t>
            </a:fld>
            <a:endParaRPr kumimoji="1" lang="ja-JP" altLang="en-US"/>
          </a:p>
        </p:txBody>
      </p:sp>
    </p:spTree>
    <p:extLst>
      <p:ext uri="{BB962C8B-B14F-4D97-AF65-F5344CB8AC3E}">
        <p14:creationId xmlns:p14="http://schemas.microsoft.com/office/powerpoint/2010/main" val="2956910907"/>
      </p:ext>
    </p:extLst>
  </p:cSld>
  <p:clrMapOvr>
    <a:masterClrMapping/>
  </p:clrMapOvr>
  <mc:AlternateContent xmlns:mc="http://schemas.openxmlformats.org/markup-compatibility/2006" xmlns:p14="http://schemas.microsoft.com/office/powerpoint/2010/main">
    <mc:Choice Requires="p14">
      <p:transition spd="slow" p14:dur="2000" advTm="27000"/>
    </mc:Choice>
    <mc:Fallback xmlns="">
      <p:transition spd="slow" advTm="27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F85D70-BBF3-94C6-FAC1-A3817A4C9BEB}"/>
              </a:ext>
            </a:extLst>
          </p:cNvPr>
          <p:cNvSpPr>
            <a:spLocks noGrp="1"/>
          </p:cNvSpPr>
          <p:nvPr>
            <p:ph type="title"/>
          </p:nvPr>
        </p:nvSpPr>
        <p:spPr>
          <a:xfrm>
            <a:off x="839788" y="365125"/>
            <a:ext cx="10515600" cy="698362"/>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9EFAE4E-2F2C-A7A0-542B-74BD2936F00F}"/>
              </a:ext>
            </a:extLst>
          </p:cNvPr>
          <p:cNvSpPr>
            <a:spLocks noGrp="1"/>
          </p:cNvSpPr>
          <p:nvPr>
            <p:ph type="body" idx="1"/>
          </p:nvPr>
        </p:nvSpPr>
        <p:spPr>
          <a:xfrm>
            <a:off x="839788" y="1323355"/>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BE946CAD-1DA6-CD3C-2CF8-6ED3BFB3AAF2}"/>
              </a:ext>
            </a:extLst>
          </p:cNvPr>
          <p:cNvSpPr>
            <a:spLocks noGrp="1"/>
          </p:cNvSpPr>
          <p:nvPr>
            <p:ph sz="half" idx="2"/>
          </p:nvPr>
        </p:nvSpPr>
        <p:spPr>
          <a:xfrm>
            <a:off x="839788" y="2147266"/>
            <a:ext cx="5157787" cy="3955359"/>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41E01A6B-E062-939F-5CAC-47C539074A8C}"/>
              </a:ext>
            </a:extLst>
          </p:cNvPr>
          <p:cNvSpPr>
            <a:spLocks noGrp="1"/>
          </p:cNvSpPr>
          <p:nvPr>
            <p:ph type="body" sz="quarter" idx="3"/>
          </p:nvPr>
        </p:nvSpPr>
        <p:spPr>
          <a:xfrm>
            <a:off x="6172200" y="1323355"/>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BC7AC1D-8AB9-0A09-39BF-AAAA6A138C92}"/>
              </a:ext>
            </a:extLst>
          </p:cNvPr>
          <p:cNvSpPr>
            <a:spLocks noGrp="1"/>
          </p:cNvSpPr>
          <p:nvPr>
            <p:ph sz="quarter" idx="4"/>
          </p:nvPr>
        </p:nvSpPr>
        <p:spPr>
          <a:xfrm>
            <a:off x="6172200" y="2147266"/>
            <a:ext cx="5183188" cy="3955359"/>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8" name="フッター プレースホルダー 7">
            <a:extLst>
              <a:ext uri="{FF2B5EF4-FFF2-40B4-BE49-F238E27FC236}">
                <a16:creationId xmlns:a16="http://schemas.microsoft.com/office/drawing/2014/main" id="{3AD4849E-4397-D9DB-4D83-60840F0674B8}"/>
              </a:ext>
            </a:extLst>
          </p:cNvPr>
          <p:cNvSpPr>
            <a:spLocks noGrp="1"/>
          </p:cNvSpPr>
          <p:nvPr>
            <p:ph type="ftr" sz="quarter" idx="11"/>
          </p:nvPr>
        </p:nvSpPr>
        <p:spPr>
          <a:xfrm>
            <a:off x="838200" y="6339095"/>
            <a:ext cx="7315200" cy="365125"/>
          </a:xfr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85C2DBC-BB80-703E-4FB9-254A03314587}"/>
              </a:ext>
            </a:extLst>
          </p:cNvPr>
          <p:cNvSpPr>
            <a:spLocks noGrp="1"/>
          </p:cNvSpPr>
          <p:nvPr>
            <p:ph type="sldNum" sz="quarter" idx="12"/>
          </p:nvPr>
        </p:nvSpPr>
        <p:spPr/>
        <p:txBody>
          <a:bodyPr/>
          <a:lstStyle/>
          <a:p>
            <a:fld id="{FC435747-DFB9-42AB-9872-E74B36509AFC}" type="slidenum">
              <a:rPr kumimoji="1" lang="ja-JP" altLang="en-US" smtClean="0"/>
              <a:t>‹#›</a:t>
            </a:fld>
            <a:endParaRPr kumimoji="1" lang="ja-JP" altLang="en-US"/>
          </a:p>
        </p:txBody>
      </p:sp>
    </p:spTree>
    <p:extLst>
      <p:ext uri="{BB962C8B-B14F-4D97-AF65-F5344CB8AC3E}">
        <p14:creationId xmlns:p14="http://schemas.microsoft.com/office/powerpoint/2010/main" val="714048713"/>
      </p:ext>
    </p:extLst>
  </p:cSld>
  <p:clrMapOvr>
    <a:masterClrMapping/>
  </p:clrMapOvr>
  <mc:AlternateContent xmlns:mc="http://schemas.openxmlformats.org/markup-compatibility/2006" xmlns:p14="http://schemas.microsoft.com/office/powerpoint/2010/main">
    <mc:Choice Requires="p14">
      <p:transition spd="slow" p14:dur="2000" advTm="27000"/>
    </mc:Choice>
    <mc:Fallback xmlns="">
      <p:transition spd="slow" advTm="27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0FA8B6-0151-F9C4-F50C-4925C562ED84}"/>
              </a:ext>
            </a:extLst>
          </p:cNvPr>
          <p:cNvSpPr>
            <a:spLocks noGrp="1"/>
          </p:cNvSpPr>
          <p:nvPr>
            <p:ph type="title"/>
          </p:nvPr>
        </p:nvSpPr>
        <p:spPr/>
        <p:txBody>
          <a:bodyPr/>
          <a:lstStyle/>
          <a:p>
            <a:r>
              <a:rPr kumimoji="1" lang="ja-JP" altLang="en-US"/>
              <a:t>マスター タイトルの書式設定</a:t>
            </a:r>
          </a:p>
        </p:txBody>
      </p:sp>
      <p:sp>
        <p:nvSpPr>
          <p:cNvPr id="4" name="フッター プレースホルダー 3">
            <a:extLst>
              <a:ext uri="{FF2B5EF4-FFF2-40B4-BE49-F238E27FC236}">
                <a16:creationId xmlns:a16="http://schemas.microsoft.com/office/drawing/2014/main" id="{4FD60716-2707-2613-56BE-05D4E3DFAEC7}"/>
              </a:ext>
            </a:extLst>
          </p:cNvPr>
          <p:cNvSpPr>
            <a:spLocks noGrp="1"/>
          </p:cNvSpPr>
          <p:nvPr>
            <p:ph type="ftr" sz="quarter" idx="11"/>
          </p:nvPr>
        </p:nvSpPr>
        <p:spPr>
          <a:xfrm>
            <a:off x="838200" y="6356350"/>
            <a:ext cx="7315199" cy="365125"/>
          </a:xfrm>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30821E72-DE70-6FBA-FD94-38588523F848}"/>
              </a:ext>
            </a:extLst>
          </p:cNvPr>
          <p:cNvSpPr>
            <a:spLocks noGrp="1"/>
          </p:cNvSpPr>
          <p:nvPr>
            <p:ph type="sldNum" sz="quarter" idx="12"/>
          </p:nvPr>
        </p:nvSpPr>
        <p:spPr/>
        <p:txBody>
          <a:bodyPr/>
          <a:lstStyle/>
          <a:p>
            <a:fld id="{FC435747-DFB9-42AB-9872-E74B36509AFC}" type="slidenum">
              <a:rPr kumimoji="1" lang="ja-JP" altLang="en-US" smtClean="0"/>
              <a:t>‹#›</a:t>
            </a:fld>
            <a:endParaRPr kumimoji="1" lang="ja-JP" altLang="en-US"/>
          </a:p>
        </p:txBody>
      </p:sp>
    </p:spTree>
    <p:extLst>
      <p:ext uri="{BB962C8B-B14F-4D97-AF65-F5344CB8AC3E}">
        <p14:creationId xmlns:p14="http://schemas.microsoft.com/office/powerpoint/2010/main" val="374514119"/>
      </p:ext>
    </p:extLst>
  </p:cSld>
  <p:clrMapOvr>
    <a:masterClrMapping/>
  </p:clrMapOvr>
  <mc:AlternateContent xmlns:mc="http://schemas.openxmlformats.org/markup-compatibility/2006" xmlns:p14="http://schemas.microsoft.com/office/powerpoint/2010/main">
    <mc:Choice Requires="p14">
      <p:transition spd="slow" p14:dur="2000" advTm="27000"/>
    </mc:Choice>
    <mc:Fallback xmlns="">
      <p:transition spd="slow" advTm="27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3" name="フッター プレースホルダー 2">
            <a:extLst>
              <a:ext uri="{FF2B5EF4-FFF2-40B4-BE49-F238E27FC236}">
                <a16:creationId xmlns:a16="http://schemas.microsoft.com/office/drawing/2014/main" id="{595CDEC7-504C-F55E-031E-B9BD99715A4A}"/>
              </a:ext>
            </a:extLst>
          </p:cNvPr>
          <p:cNvSpPr>
            <a:spLocks noGrp="1"/>
          </p:cNvSpPr>
          <p:nvPr>
            <p:ph type="ftr" sz="quarter" idx="11"/>
          </p:nvPr>
        </p:nvSpPr>
        <p:spPr>
          <a:xfrm>
            <a:off x="838200" y="6356350"/>
            <a:ext cx="7315199" cy="365125"/>
          </a:xfrm>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14B6ED2-E62B-116A-DE00-49FF5521147D}"/>
              </a:ext>
            </a:extLst>
          </p:cNvPr>
          <p:cNvSpPr>
            <a:spLocks noGrp="1"/>
          </p:cNvSpPr>
          <p:nvPr>
            <p:ph type="sldNum" sz="quarter" idx="12"/>
          </p:nvPr>
        </p:nvSpPr>
        <p:spPr/>
        <p:txBody>
          <a:bodyPr/>
          <a:lstStyle/>
          <a:p>
            <a:fld id="{FC435747-DFB9-42AB-9872-E74B36509AFC}" type="slidenum">
              <a:rPr kumimoji="1" lang="ja-JP" altLang="en-US" smtClean="0"/>
              <a:t>‹#›</a:t>
            </a:fld>
            <a:endParaRPr kumimoji="1" lang="ja-JP" altLang="en-US"/>
          </a:p>
        </p:txBody>
      </p:sp>
    </p:spTree>
    <p:extLst>
      <p:ext uri="{BB962C8B-B14F-4D97-AF65-F5344CB8AC3E}">
        <p14:creationId xmlns:p14="http://schemas.microsoft.com/office/powerpoint/2010/main" val="409199192"/>
      </p:ext>
    </p:extLst>
  </p:cSld>
  <p:clrMapOvr>
    <a:masterClrMapping/>
  </p:clrMapOvr>
  <mc:AlternateContent xmlns:mc="http://schemas.openxmlformats.org/markup-compatibility/2006" xmlns:p14="http://schemas.microsoft.com/office/powerpoint/2010/main">
    <mc:Choice Requires="p14">
      <p:transition spd="slow" p14:dur="2000" advTm="27000"/>
    </mc:Choice>
    <mc:Fallback xmlns="">
      <p:transition spd="slow" advTm="27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D54731-6797-B3E4-A4E5-A32693FC6C47}"/>
              </a:ext>
            </a:extLst>
          </p:cNvPr>
          <p:cNvSpPr>
            <a:spLocks noGrp="1"/>
          </p:cNvSpPr>
          <p:nvPr>
            <p:ph type="title"/>
          </p:nvPr>
        </p:nvSpPr>
        <p:spPr>
          <a:xfrm>
            <a:off x="839788" y="1341782"/>
            <a:ext cx="3932237" cy="974035"/>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026A01B-5012-E8E6-BF31-3DFE94DF41E0}"/>
              </a:ext>
            </a:extLst>
          </p:cNvPr>
          <p:cNvSpPr>
            <a:spLocks noGrp="1"/>
          </p:cNvSpPr>
          <p:nvPr>
            <p:ph idx="1"/>
          </p:nvPr>
        </p:nvSpPr>
        <p:spPr>
          <a:xfrm>
            <a:off x="5183188" y="1341783"/>
            <a:ext cx="6172200" cy="451926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A23514D-D960-4545-12A9-79EA34FC07D5}"/>
              </a:ext>
            </a:extLst>
          </p:cNvPr>
          <p:cNvSpPr>
            <a:spLocks noGrp="1"/>
          </p:cNvSpPr>
          <p:nvPr>
            <p:ph type="body" sz="half" idx="2"/>
          </p:nvPr>
        </p:nvSpPr>
        <p:spPr>
          <a:xfrm>
            <a:off x="839788" y="2315818"/>
            <a:ext cx="3932237" cy="355317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6" name="フッター プレースホルダー 5">
            <a:extLst>
              <a:ext uri="{FF2B5EF4-FFF2-40B4-BE49-F238E27FC236}">
                <a16:creationId xmlns:a16="http://schemas.microsoft.com/office/drawing/2014/main" id="{93B77A28-45EC-1E5C-9E6A-6BD54DF5F7A7}"/>
              </a:ext>
            </a:extLst>
          </p:cNvPr>
          <p:cNvSpPr>
            <a:spLocks noGrp="1"/>
          </p:cNvSpPr>
          <p:nvPr>
            <p:ph type="ftr" sz="quarter" idx="11"/>
          </p:nvPr>
        </p:nvSpPr>
        <p:spPr>
          <a:xfrm>
            <a:off x="838200" y="6356350"/>
            <a:ext cx="7315199" cy="365125"/>
          </a:xfrm>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C5D5009-6800-E1E4-FF1B-C3ECDE8F8358}"/>
              </a:ext>
            </a:extLst>
          </p:cNvPr>
          <p:cNvSpPr>
            <a:spLocks noGrp="1"/>
          </p:cNvSpPr>
          <p:nvPr>
            <p:ph type="sldNum" sz="quarter" idx="12"/>
          </p:nvPr>
        </p:nvSpPr>
        <p:spPr/>
        <p:txBody>
          <a:bodyPr/>
          <a:lstStyle/>
          <a:p>
            <a:fld id="{FC435747-DFB9-42AB-9872-E74B36509AFC}" type="slidenum">
              <a:rPr kumimoji="1" lang="ja-JP" altLang="en-US" smtClean="0"/>
              <a:t>‹#›</a:t>
            </a:fld>
            <a:endParaRPr kumimoji="1" lang="ja-JP" altLang="en-US"/>
          </a:p>
        </p:txBody>
      </p:sp>
    </p:spTree>
    <p:extLst>
      <p:ext uri="{BB962C8B-B14F-4D97-AF65-F5344CB8AC3E}">
        <p14:creationId xmlns:p14="http://schemas.microsoft.com/office/powerpoint/2010/main" val="3960993457"/>
      </p:ext>
    </p:extLst>
  </p:cSld>
  <p:clrMapOvr>
    <a:masterClrMapping/>
  </p:clrMapOvr>
  <mc:AlternateContent xmlns:mc="http://schemas.openxmlformats.org/markup-compatibility/2006" xmlns:p14="http://schemas.microsoft.com/office/powerpoint/2010/main">
    <mc:Choice Requires="p14">
      <p:transition spd="slow" p14:dur="2000" advTm="27000"/>
    </mc:Choice>
    <mc:Fallback xmlns="">
      <p:transition spd="slow" advTm="27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1_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BBED1B-B66F-964C-2D12-8213501129A5}"/>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91C72248-6E4A-5288-3750-7A85E21CB9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510D4696-A897-E837-5C4F-BD86E6EB250D}"/>
              </a:ext>
            </a:extLst>
          </p:cNvPr>
          <p:cNvSpPr>
            <a:spLocks noGrp="1"/>
          </p:cNvSpPr>
          <p:nvPr>
            <p:ph type="dt" sz="half" idx="10"/>
          </p:nvPr>
        </p:nvSpPr>
        <p:spPr/>
        <p:txBody>
          <a:bodyPr/>
          <a:lstStyle/>
          <a:p>
            <a:endParaRPr kumimoji="1" lang="ja-JP" altLang="en-US"/>
          </a:p>
        </p:txBody>
      </p:sp>
      <p:sp>
        <p:nvSpPr>
          <p:cNvPr id="5" name="フッター プレースホルダー 4">
            <a:extLst>
              <a:ext uri="{FF2B5EF4-FFF2-40B4-BE49-F238E27FC236}">
                <a16:creationId xmlns:a16="http://schemas.microsoft.com/office/drawing/2014/main" id="{A6EEB73D-C2B3-9E25-C2A6-30963BF5253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4980522-8A29-CDDB-E644-BD027DF45036}"/>
              </a:ext>
            </a:extLst>
          </p:cNvPr>
          <p:cNvSpPr>
            <a:spLocks noGrp="1"/>
          </p:cNvSpPr>
          <p:nvPr>
            <p:ph type="sldNum" sz="quarter" idx="12"/>
          </p:nvPr>
        </p:nvSpPr>
        <p:spPr/>
        <p:txBody>
          <a:bodyPr/>
          <a:lstStyle/>
          <a:p>
            <a:fld id="{FC435747-DFB9-42AB-9872-E74B36509AFC}" type="slidenum">
              <a:rPr kumimoji="1" lang="ja-JP" altLang="en-US" smtClean="0"/>
              <a:t>‹#›</a:t>
            </a:fld>
            <a:endParaRPr kumimoji="1" lang="ja-JP" altLang="en-US"/>
          </a:p>
        </p:txBody>
      </p:sp>
    </p:spTree>
    <p:extLst>
      <p:ext uri="{BB962C8B-B14F-4D97-AF65-F5344CB8AC3E}">
        <p14:creationId xmlns:p14="http://schemas.microsoft.com/office/powerpoint/2010/main" val="3749907757"/>
      </p:ext>
    </p:extLst>
  </p:cSld>
  <p:clrMapOvr>
    <a:masterClrMapping/>
  </p:clrMapOvr>
  <mc:AlternateContent xmlns:mc="http://schemas.openxmlformats.org/markup-compatibility/2006" xmlns:p14="http://schemas.microsoft.com/office/powerpoint/2010/main">
    <mc:Choice Requires="p14">
      <p:transition spd="slow" p14:dur="2000" advTm="27000"/>
    </mc:Choice>
    <mc:Fallback xmlns="">
      <p:transition spd="slow" advTm="27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6003F038-E43D-67F6-0C25-9A5FDA9A0F47}"/>
              </a:ext>
            </a:extLst>
          </p:cNvPr>
          <p:cNvSpPr>
            <a:spLocks noGrp="1"/>
          </p:cNvSpPr>
          <p:nvPr>
            <p:ph type="title"/>
          </p:nvPr>
        </p:nvSpPr>
        <p:spPr>
          <a:xfrm>
            <a:off x="838201" y="365126"/>
            <a:ext cx="9371286" cy="691888"/>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3471DA8-F8AC-DD8A-024B-AAF80B3BDAF2}"/>
              </a:ext>
            </a:extLst>
          </p:cNvPr>
          <p:cNvSpPr>
            <a:spLocks noGrp="1"/>
          </p:cNvSpPr>
          <p:nvPr>
            <p:ph type="body" idx="1"/>
          </p:nvPr>
        </p:nvSpPr>
        <p:spPr>
          <a:xfrm>
            <a:off x="838200" y="1325461"/>
            <a:ext cx="10515600" cy="4851502"/>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5" name="フッター プレースホルダー 4">
            <a:extLst>
              <a:ext uri="{FF2B5EF4-FFF2-40B4-BE49-F238E27FC236}">
                <a16:creationId xmlns:a16="http://schemas.microsoft.com/office/drawing/2014/main" id="{326FEBD5-C71B-C040-8C66-5B8AF4817F14}"/>
              </a:ext>
            </a:extLst>
          </p:cNvPr>
          <p:cNvSpPr>
            <a:spLocks noGrp="1"/>
          </p:cNvSpPr>
          <p:nvPr>
            <p:ph type="ftr" sz="quarter" idx="3"/>
          </p:nvPr>
        </p:nvSpPr>
        <p:spPr>
          <a:xfrm>
            <a:off x="838200" y="6356350"/>
            <a:ext cx="7315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7DEACDB3-BFE0-11ED-0EF7-684C435B0E34}"/>
              </a:ext>
            </a:extLst>
          </p:cNvPr>
          <p:cNvSpPr>
            <a:spLocks noGrp="1"/>
          </p:cNvSpPr>
          <p:nvPr>
            <p:ph type="sldNum" sz="quarter" idx="4"/>
          </p:nvPr>
        </p:nvSpPr>
        <p:spPr>
          <a:xfrm>
            <a:off x="9437612" y="6356350"/>
            <a:ext cx="691393"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C435747-DFB9-42AB-9872-E74B36509AFC}" type="slidenum">
              <a:rPr kumimoji="1" lang="ja-JP" altLang="en-US" smtClean="0"/>
              <a:t>‹#›</a:t>
            </a:fld>
            <a:endParaRPr kumimoji="1" lang="ja-JP" altLang="en-US"/>
          </a:p>
        </p:txBody>
      </p:sp>
      <p:sp>
        <p:nvSpPr>
          <p:cNvPr id="8" name="正方形/長方形 7">
            <a:extLst>
              <a:ext uri="{FF2B5EF4-FFF2-40B4-BE49-F238E27FC236}">
                <a16:creationId xmlns:a16="http://schemas.microsoft.com/office/drawing/2014/main" id="{61295A0D-BE61-BB75-1069-DFB7F53E0E51}"/>
              </a:ext>
            </a:extLst>
          </p:cNvPr>
          <p:cNvSpPr/>
          <p:nvPr/>
        </p:nvSpPr>
        <p:spPr>
          <a:xfrm>
            <a:off x="838200" y="6230515"/>
            <a:ext cx="10515600" cy="89061"/>
          </a:xfrm>
          <a:prstGeom prst="rect">
            <a:avLst/>
          </a:prstGeom>
          <a:gradFill>
            <a:gsLst>
              <a:gs pos="0">
                <a:schemeClr val="tx2">
                  <a:lumMod val="75000"/>
                  <a:lumOff val="25000"/>
                </a:schemeClr>
              </a:gs>
              <a:gs pos="89000">
                <a:srgbClr val="BACDDF"/>
              </a:gs>
              <a:gs pos="100000">
                <a:schemeClr val="bg1"/>
              </a:gs>
            </a:gsLst>
            <a:lin ang="1080000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0CEC11CD-EE73-48DC-985E-58A8432B449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541258" y="6450939"/>
            <a:ext cx="812056" cy="175945"/>
          </a:xfrm>
          <a:prstGeom prst="rect">
            <a:avLst/>
          </a:prstGeom>
        </p:spPr>
      </p:pic>
      <p:sp>
        <p:nvSpPr>
          <p:cNvPr id="11" name="正方形/長方形 10">
            <a:extLst>
              <a:ext uri="{FF2B5EF4-FFF2-40B4-BE49-F238E27FC236}">
                <a16:creationId xmlns:a16="http://schemas.microsoft.com/office/drawing/2014/main" id="{CEF324F8-8975-A7D7-A47D-8139FE2424EE}"/>
              </a:ext>
            </a:extLst>
          </p:cNvPr>
          <p:cNvSpPr/>
          <p:nvPr/>
        </p:nvSpPr>
        <p:spPr>
          <a:xfrm>
            <a:off x="838200" y="1146707"/>
            <a:ext cx="10515600" cy="89061"/>
          </a:xfrm>
          <a:prstGeom prst="rect">
            <a:avLst/>
          </a:prstGeom>
          <a:gradFill>
            <a:gsLst>
              <a:gs pos="0">
                <a:schemeClr val="tx2">
                  <a:lumMod val="75000"/>
                  <a:lumOff val="25000"/>
                </a:schemeClr>
              </a:gs>
              <a:gs pos="89000">
                <a:srgbClr val="BACDDF"/>
              </a:gs>
              <a:gs pos="100000">
                <a:schemeClr val="bg1"/>
              </a:gs>
            </a:gsLst>
            <a:lin ang="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descr="テキスト, ホワイトボード&#10;&#10;自動的に生成された説明">
            <a:extLst>
              <a:ext uri="{FF2B5EF4-FFF2-40B4-BE49-F238E27FC236}">
                <a16:creationId xmlns:a16="http://schemas.microsoft.com/office/drawing/2014/main" id="{7C1C97F6-D68A-1A4F-364C-5106F020505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09487" y="350345"/>
            <a:ext cx="1531938" cy="721449"/>
          </a:xfrm>
          <a:prstGeom prst="rect">
            <a:avLst/>
          </a:prstGeom>
        </p:spPr>
      </p:pic>
    </p:spTree>
    <p:extLst>
      <p:ext uri="{BB962C8B-B14F-4D97-AF65-F5344CB8AC3E}">
        <p14:creationId xmlns:p14="http://schemas.microsoft.com/office/powerpoint/2010/main" val="26623025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mc:AlternateContent xmlns:mc="http://schemas.openxmlformats.org/markup-compatibility/2006" xmlns:p14="http://schemas.microsoft.com/office/powerpoint/2010/main">
    <mc:Choice Requires="p14">
      <p:transition spd="slow" p14:dur="2000" advTm="27000"/>
    </mc:Choice>
    <mc:Fallback xmlns="">
      <p:transition spd="slow" advTm="27000"/>
    </mc:Fallback>
  </mc:AlternateConten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annualconf.nca.gr.jp/program/day0/1550_1800_1/" TargetMode="External"/><Relationship Id="rId13" Type="http://schemas.openxmlformats.org/officeDocument/2006/relationships/hyperlink" Target="https://www.nca.gr.jp/" TargetMode="External"/><Relationship Id="rId18" Type="http://schemas.openxmlformats.org/officeDocument/2006/relationships/hyperlink" Target="https://twitter.com/allanfriedman" TargetMode="External"/><Relationship Id="rId3" Type="http://schemas.openxmlformats.org/officeDocument/2006/relationships/hyperlink" Target="https://github.com/hogehuga/" TargetMode="External"/><Relationship Id="rId21" Type="http://schemas.openxmlformats.org/officeDocument/2006/relationships/image" Target="../media/image31.png"/><Relationship Id="rId7" Type="http://schemas.openxmlformats.org/officeDocument/2006/relationships/hyperlink" Target="https://www.nic.ad.jp/ja/materials/iw/2023/proceedings/c6/" TargetMode="External"/><Relationship Id="rId12" Type="http://schemas.openxmlformats.org/officeDocument/2006/relationships/hyperlink" Target="https://isog-j.org/" TargetMode="External"/><Relationship Id="rId17" Type="http://schemas.openxmlformats.org/officeDocument/2006/relationships/hyperlink" Target="https://openssf.org/" TargetMode="External"/><Relationship Id="rId2" Type="http://schemas.openxmlformats.org/officeDocument/2006/relationships/notesSlide" Target="../notesSlides/notesSlide2.xml"/><Relationship Id="rId16" Type="http://schemas.openxmlformats.org/officeDocument/2006/relationships/hyperlink" Target="https://www.cisa.gov/sbom" TargetMode="External"/><Relationship Id="rId20"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hyperlink" Target="https://scan.netsecurity.ne.jp/article/2023/10/31/50171.html" TargetMode="External"/><Relationship Id="rId11" Type="http://schemas.openxmlformats.org/officeDocument/2006/relationships/hyperlink" Target="https://www.jnsa.org/" TargetMode="External"/><Relationship Id="rId5" Type="http://schemas.openxmlformats.org/officeDocument/2006/relationships/hyperlink" Target="https://www.facebook.com/groups/zeijyakuseitaioukenkyukai" TargetMode="External"/><Relationship Id="rId15" Type="http://schemas.openxmlformats.org/officeDocument/2006/relationships/hyperlink" Target="https://www.meti.go.jp/press/2023/07/20230728004/20230728004.html" TargetMode="External"/><Relationship Id="rId10" Type="http://schemas.openxmlformats.org/officeDocument/2006/relationships/hyperlink" Target="https://sec-kansai.connpass.com/event/253980/" TargetMode="External"/><Relationship Id="rId19" Type="http://schemas.openxmlformats.org/officeDocument/2006/relationships/hyperlink" Target="https://www.cisa.gov/speaker/allan-friedman" TargetMode="External"/><Relationship Id="rId4" Type="http://schemas.openxmlformats.org/officeDocument/2006/relationships/hyperlink" Target="https://zeijyakuseitaioukenkyukai.connpass.com/" TargetMode="External"/><Relationship Id="rId9" Type="http://schemas.openxmlformats.org/officeDocument/2006/relationships/hyperlink" Target="https://annualconf.nca.gr.jp/program/day2/1600_1620_2/" TargetMode="External"/><Relationship Id="rId14" Type="http://schemas.openxmlformats.org/officeDocument/2006/relationships/hyperlink" Target="https://www.meti.go.jp/press/2024/04/20240426001/20240426001.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meti.go.jp/press/2024/04/20240426001/20240426001.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C507A400-8D69-708E-2A9D-919A759C1894}"/>
              </a:ext>
            </a:extLst>
          </p:cNvPr>
          <p:cNvSpPr>
            <a:spLocks noGrp="1"/>
          </p:cNvSpPr>
          <p:nvPr>
            <p:ph type="ctrTitle"/>
          </p:nvPr>
        </p:nvSpPr>
        <p:spPr/>
        <p:txBody>
          <a:bodyPr>
            <a:noAutofit/>
          </a:bodyPr>
          <a:lstStyle/>
          <a:p>
            <a:r>
              <a:rPr lang="en-US" altLang="ja-JP" sz="4400" dirty="0"/>
              <a:t>5</a:t>
            </a:r>
            <a:r>
              <a:rPr lang="ja-JP" altLang="en-US" sz="4400" dirty="0"/>
              <a:t>分で分かる</a:t>
            </a:r>
            <a:br>
              <a:rPr lang="en-US" altLang="ja-JP" sz="4400" dirty="0"/>
            </a:br>
            <a:r>
              <a:rPr lang="ja-JP" altLang="en-US" sz="4400" dirty="0"/>
              <a:t>経済産業省の</a:t>
            </a:r>
            <a:br>
              <a:rPr lang="en-US" altLang="ja-JP" sz="4400" dirty="0"/>
            </a:br>
            <a:endParaRPr lang="ja-JP" altLang="en-US" sz="4400" dirty="0"/>
          </a:p>
        </p:txBody>
      </p:sp>
      <p:sp>
        <p:nvSpPr>
          <p:cNvPr id="7" name="字幕 6">
            <a:extLst>
              <a:ext uri="{FF2B5EF4-FFF2-40B4-BE49-F238E27FC236}">
                <a16:creationId xmlns:a16="http://schemas.microsoft.com/office/drawing/2014/main" id="{82BCC295-795C-45AE-21AA-300E7A83A5FB}"/>
              </a:ext>
            </a:extLst>
          </p:cNvPr>
          <p:cNvSpPr>
            <a:spLocks noGrp="1"/>
          </p:cNvSpPr>
          <p:nvPr>
            <p:ph type="subTitle" idx="1"/>
          </p:nvPr>
        </p:nvSpPr>
        <p:spPr/>
        <p:txBody>
          <a:bodyPr/>
          <a:lstStyle/>
          <a:p>
            <a:r>
              <a:rPr lang="ja-JP" altLang="en-US" dirty="0"/>
              <a:t>総関西サイバーセキュリティ</a:t>
            </a:r>
            <a:r>
              <a:rPr lang="en-US" altLang="ja-JP" dirty="0"/>
              <a:t>LT</a:t>
            </a:r>
            <a:r>
              <a:rPr lang="ja-JP" altLang="en-US" dirty="0"/>
              <a:t>大会（第</a:t>
            </a:r>
            <a:r>
              <a:rPr lang="en-US" altLang="ja-JP" dirty="0"/>
              <a:t>41</a:t>
            </a:r>
            <a:r>
              <a:rPr lang="ja-JP" altLang="en-US" dirty="0"/>
              <a:t>回） </a:t>
            </a:r>
            <a:r>
              <a:rPr lang="en-US" altLang="ja-JP" dirty="0"/>
              <a:t>LT</a:t>
            </a:r>
            <a:endParaRPr lang="ja-JP" altLang="en-US" dirty="0"/>
          </a:p>
        </p:txBody>
      </p:sp>
      <p:sp>
        <p:nvSpPr>
          <p:cNvPr id="8" name="テキスト プレースホルダー 7">
            <a:extLst>
              <a:ext uri="{FF2B5EF4-FFF2-40B4-BE49-F238E27FC236}">
                <a16:creationId xmlns:a16="http://schemas.microsoft.com/office/drawing/2014/main" id="{ABCC52B1-62BD-DEA4-1DD1-97B05B6B77B0}"/>
              </a:ext>
            </a:extLst>
          </p:cNvPr>
          <p:cNvSpPr>
            <a:spLocks noGrp="1"/>
          </p:cNvSpPr>
          <p:nvPr>
            <p:ph type="body" sz="quarter" idx="13"/>
          </p:nvPr>
        </p:nvSpPr>
        <p:spPr/>
        <p:txBody>
          <a:bodyPr/>
          <a:lstStyle/>
          <a:p>
            <a:r>
              <a:rPr lang="en-US" altLang="ja-JP" dirty="0"/>
              <a:t>2024-05-15</a:t>
            </a:r>
          </a:p>
          <a:p>
            <a:r>
              <a:rPr lang="en-US" altLang="ja-JP" dirty="0"/>
              <a:t>hogehuga</a:t>
            </a:r>
          </a:p>
          <a:p>
            <a:r>
              <a:rPr lang="ja-JP" altLang="en-US" dirty="0"/>
              <a:t>脆弱性対応勉強会</a:t>
            </a:r>
          </a:p>
        </p:txBody>
      </p:sp>
      <p:pic>
        <p:nvPicPr>
          <p:cNvPr id="10" name="図 9">
            <a:extLst>
              <a:ext uri="{FF2B5EF4-FFF2-40B4-BE49-F238E27FC236}">
                <a16:creationId xmlns:a16="http://schemas.microsoft.com/office/drawing/2014/main" id="{C1C3D571-CC79-CB6E-A064-5951F73F6FC6}"/>
              </a:ext>
            </a:extLst>
          </p:cNvPr>
          <p:cNvPicPr>
            <a:picLocks noChangeAspect="1"/>
          </p:cNvPicPr>
          <p:nvPr/>
        </p:nvPicPr>
        <p:blipFill>
          <a:blip r:embed="rId2"/>
          <a:stretch>
            <a:fillRect/>
          </a:stretch>
        </p:blipFill>
        <p:spPr>
          <a:xfrm>
            <a:off x="1394756" y="2973946"/>
            <a:ext cx="9402487" cy="933580"/>
          </a:xfrm>
          <a:prstGeom prst="rect">
            <a:avLst/>
          </a:prstGeom>
        </p:spPr>
      </p:pic>
      <p:sp>
        <p:nvSpPr>
          <p:cNvPr id="11" name="スライド番号プレースホルダー 10">
            <a:extLst>
              <a:ext uri="{FF2B5EF4-FFF2-40B4-BE49-F238E27FC236}">
                <a16:creationId xmlns:a16="http://schemas.microsoft.com/office/drawing/2014/main" id="{527C472A-1881-FFAF-070C-CA431AC561AF}"/>
              </a:ext>
            </a:extLst>
          </p:cNvPr>
          <p:cNvSpPr>
            <a:spLocks noGrp="1"/>
          </p:cNvSpPr>
          <p:nvPr>
            <p:ph type="sldNum" sz="quarter" idx="12"/>
          </p:nvPr>
        </p:nvSpPr>
        <p:spPr/>
        <p:txBody>
          <a:bodyPr/>
          <a:lstStyle/>
          <a:p>
            <a:fld id="{FC435747-DFB9-42AB-9872-E74B36509AFC}" type="slidenum">
              <a:rPr kumimoji="1" lang="ja-JP" altLang="en-US" smtClean="0"/>
              <a:t>1</a:t>
            </a:fld>
            <a:endParaRPr kumimoji="1" lang="ja-JP" altLang="en-US"/>
          </a:p>
        </p:txBody>
      </p:sp>
    </p:spTree>
    <p:extLst>
      <p:ext uri="{BB962C8B-B14F-4D97-AF65-F5344CB8AC3E}">
        <p14:creationId xmlns:p14="http://schemas.microsoft.com/office/powerpoint/2010/main" val="3545328126"/>
      </p:ext>
    </p:extLst>
  </p:cSld>
  <p:clrMapOvr>
    <a:masterClrMapping/>
  </p:clrMapOvr>
  <mc:AlternateContent xmlns:mc="http://schemas.openxmlformats.org/markup-compatibility/2006" xmlns:p14="http://schemas.microsoft.com/office/powerpoint/2010/main">
    <mc:Choice Requires="p14">
      <p:transition spd="slow" p14:dur="2000" advTm="27000"/>
    </mc:Choice>
    <mc:Fallback xmlns="">
      <p:transition spd="slow" advTm="27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8D9AE210-F99A-93DC-4E7B-B54B816FC498}"/>
              </a:ext>
            </a:extLst>
          </p:cNvPr>
          <p:cNvSpPr>
            <a:spLocks noGrp="1"/>
          </p:cNvSpPr>
          <p:nvPr>
            <p:ph type="title"/>
          </p:nvPr>
        </p:nvSpPr>
        <p:spPr/>
        <p:txBody>
          <a:bodyPr>
            <a:normAutofit fontScale="90000"/>
          </a:bodyPr>
          <a:lstStyle/>
          <a:p>
            <a:endParaRPr lang="ja-JP" altLang="en-US"/>
          </a:p>
        </p:txBody>
      </p:sp>
      <p:pic>
        <p:nvPicPr>
          <p:cNvPr id="3" name="コンテンツ プレースホルダー 2" descr="グラフィカル ユーザー インターフェイス, テキスト, アプリケーション, メール&#10;&#10;自動的に生成された説明">
            <a:extLst>
              <a:ext uri="{FF2B5EF4-FFF2-40B4-BE49-F238E27FC236}">
                <a16:creationId xmlns:a16="http://schemas.microsoft.com/office/drawing/2014/main" id="{5A3F26D6-E6E5-72F2-323F-2E04F79A496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67780" y="1743613"/>
            <a:ext cx="5852020" cy="4051398"/>
          </a:xfrm>
          <a:prstGeom prst="rect">
            <a:avLst/>
          </a:prstGeom>
          <a:ln>
            <a:noFill/>
          </a:ln>
          <a:effectLst>
            <a:outerShdw blurRad="292100" dist="139700" dir="2700000" algn="tl" rotWithShape="0">
              <a:srgbClr val="333333">
                <a:alpha val="65000"/>
              </a:srgbClr>
            </a:outerShdw>
          </a:effectLst>
        </p:spPr>
      </p:pic>
      <p:sp>
        <p:nvSpPr>
          <p:cNvPr id="7" name="コンテンツ プレースホルダー 6">
            <a:extLst>
              <a:ext uri="{FF2B5EF4-FFF2-40B4-BE49-F238E27FC236}">
                <a16:creationId xmlns:a16="http://schemas.microsoft.com/office/drawing/2014/main" id="{490AFC5C-B5DE-9B9B-E4ED-1FA41C1259BE}"/>
              </a:ext>
            </a:extLst>
          </p:cNvPr>
          <p:cNvSpPr>
            <a:spLocks noGrp="1"/>
          </p:cNvSpPr>
          <p:nvPr>
            <p:ph sz="half" idx="2"/>
          </p:nvPr>
        </p:nvSpPr>
        <p:spPr/>
        <p:txBody>
          <a:bodyPr>
            <a:normAutofit lnSpcReduction="10000"/>
          </a:bodyPr>
          <a:lstStyle/>
          <a:p>
            <a:r>
              <a:rPr lang="ja-JP" altLang="en-US" dirty="0">
                <a:latin typeface="MS UI Gothic" panose="020B0600070205080204" pitchFamily="50" charset="-128"/>
                <a:ea typeface="MS UI Gothic" panose="020B0600070205080204" pitchFamily="50" charset="-128"/>
              </a:rPr>
              <a:t>プロセスの具体化</a:t>
            </a:r>
            <a:endParaRPr lang="en-US" altLang="ja-JP" dirty="0">
              <a:latin typeface="MS UI Gothic" panose="020B0600070205080204" pitchFamily="50" charset="-128"/>
              <a:ea typeface="MS UI Gothic" panose="020B0600070205080204" pitchFamily="50" charset="-128"/>
            </a:endParaRPr>
          </a:p>
          <a:p>
            <a:pPr lvl="1"/>
            <a:r>
              <a:rPr lang="ja-JP" altLang="en-US" dirty="0">
                <a:latin typeface="MS UI Gothic" panose="020B0600070205080204" pitchFamily="50" charset="-128"/>
                <a:ea typeface="MS UI Gothic" panose="020B0600070205080204" pitchFamily="50" charset="-128"/>
              </a:rPr>
              <a:t>委託先等との共有の具体化</a:t>
            </a:r>
            <a:endParaRPr lang="en-US" altLang="ja-JP" dirty="0">
              <a:latin typeface="MS UI Gothic" panose="020B0600070205080204" pitchFamily="50" charset="-128"/>
              <a:ea typeface="MS UI Gothic" panose="020B0600070205080204" pitchFamily="50" charset="-128"/>
            </a:endParaRPr>
          </a:p>
          <a:p>
            <a:pPr lvl="1"/>
            <a:r>
              <a:rPr lang="ja-JP" altLang="en-US" dirty="0">
                <a:latin typeface="MS UI Gothic" panose="020B0600070205080204" pitchFamily="50" charset="-128"/>
                <a:ea typeface="MS UI Gothic" panose="020B0600070205080204" pitchFamily="50" charset="-128"/>
              </a:rPr>
              <a:t>運用管理としての脆弱性対応</a:t>
            </a:r>
            <a:endParaRPr lang="en-US" altLang="ja-JP" dirty="0">
              <a:latin typeface="MS UI Gothic" panose="020B0600070205080204" pitchFamily="50" charset="-128"/>
              <a:ea typeface="MS UI Gothic" panose="020B0600070205080204" pitchFamily="50" charset="-128"/>
            </a:endParaRPr>
          </a:p>
          <a:p>
            <a:pPr marL="0" indent="0">
              <a:buNone/>
            </a:pPr>
            <a:endParaRPr lang="en-US" altLang="ja-JP" dirty="0">
              <a:latin typeface="MS UI Gothic" panose="020B0600070205080204" pitchFamily="50" charset="-128"/>
              <a:ea typeface="MS UI Gothic" panose="020B0600070205080204" pitchFamily="50" charset="-128"/>
            </a:endParaRPr>
          </a:p>
          <a:p>
            <a:pPr marL="0" indent="0">
              <a:buNone/>
            </a:pPr>
            <a:r>
              <a:rPr lang="en-US" altLang="ja-JP" dirty="0">
                <a:solidFill>
                  <a:srgbClr val="FF0000"/>
                </a:solidFill>
                <a:latin typeface="MS UI Gothic" panose="020B0600070205080204" pitchFamily="50" charset="-128"/>
                <a:ea typeface="MS UI Gothic" panose="020B0600070205080204" pitchFamily="50" charset="-128"/>
              </a:rPr>
              <a:t>SBOM</a:t>
            </a:r>
            <a:r>
              <a:rPr lang="ja-JP" altLang="en-US" dirty="0">
                <a:solidFill>
                  <a:srgbClr val="FF0000"/>
                </a:solidFill>
                <a:latin typeface="MS UI Gothic" panose="020B0600070205080204" pitchFamily="50" charset="-128"/>
                <a:ea typeface="MS UI Gothic" panose="020B0600070205080204" pitchFamily="50" charset="-128"/>
              </a:rPr>
              <a:t>で脆弱性対応</a:t>
            </a:r>
            <a:r>
              <a:rPr lang="ja-JP" altLang="en-US" dirty="0">
                <a:latin typeface="MS UI Gothic" panose="020B0600070205080204" pitchFamily="50" charset="-128"/>
                <a:ea typeface="MS UI Gothic" panose="020B0600070205080204" pitchFamily="50" charset="-128"/>
              </a:rPr>
              <a:t>をさせることについて、手段や対応が明確に示された。</a:t>
            </a:r>
            <a:endParaRPr lang="en-US" altLang="ja-JP" dirty="0">
              <a:latin typeface="MS UI Gothic" panose="020B0600070205080204" pitchFamily="50" charset="-128"/>
              <a:ea typeface="MS UI Gothic" panose="020B0600070205080204" pitchFamily="50" charset="-128"/>
            </a:endParaRPr>
          </a:p>
          <a:p>
            <a:pPr marL="0" indent="0">
              <a:buNone/>
            </a:pPr>
            <a:r>
              <a:rPr lang="ja-JP" altLang="en-US" dirty="0">
                <a:solidFill>
                  <a:srgbClr val="FF0000"/>
                </a:solidFill>
                <a:latin typeface="MS UI Gothic" panose="020B0600070205080204" pitchFamily="50" charset="-128"/>
                <a:ea typeface="MS UI Gothic" panose="020B0600070205080204" pitchFamily="50" charset="-128"/>
              </a:rPr>
              <a:t>サプライチェーンでの</a:t>
            </a:r>
            <a:r>
              <a:rPr lang="en-US" altLang="ja-JP" dirty="0">
                <a:solidFill>
                  <a:srgbClr val="FF0000"/>
                </a:solidFill>
                <a:latin typeface="MS UI Gothic" panose="020B0600070205080204" pitchFamily="50" charset="-128"/>
                <a:ea typeface="MS UI Gothic" panose="020B0600070205080204" pitchFamily="50" charset="-128"/>
              </a:rPr>
              <a:t>SBOM</a:t>
            </a:r>
            <a:r>
              <a:rPr lang="ja-JP" altLang="en-US" dirty="0">
                <a:solidFill>
                  <a:srgbClr val="FF0000"/>
                </a:solidFill>
                <a:latin typeface="MS UI Gothic" panose="020B0600070205080204" pitchFamily="50" charset="-128"/>
                <a:ea typeface="MS UI Gothic" panose="020B0600070205080204" pitchFamily="50" charset="-128"/>
              </a:rPr>
              <a:t>共有</a:t>
            </a:r>
            <a:r>
              <a:rPr lang="ja-JP" altLang="en-US" dirty="0">
                <a:latin typeface="MS UI Gothic" panose="020B0600070205080204" pitchFamily="50" charset="-128"/>
                <a:ea typeface="MS UI Gothic" panose="020B0600070205080204" pitchFamily="50" charset="-128"/>
              </a:rPr>
              <a:t>についても明確に示された。</a:t>
            </a:r>
            <a:endParaRPr lang="en-US" altLang="ja-JP" dirty="0">
              <a:latin typeface="MS UI Gothic" panose="020B0600070205080204" pitchFamily="50" charset="-128"/>
              <a:ea typeface="MS UI Gothic" panose="020B0600070205080204" pitchFamily="50" charset="-128"/>
            </a:endParaRPr>
          </a:p>
          <a:p>
            <a:r>
              <a:rPr lang="ja-JP" altLang="en-US" dirty="0">
                <a:latin typeface="MS UI Gothic" panose="020B0600070205080204" pitchFamily="50" charset="-128"/>
                <a:ea typeface="MS UI Gothic" panose="020B0600070205080204" pitchFamily="50" charset="-128"/>
              </a:rPr>
              <a:t>あくまで経済産業省が想定しているモデルでの話であることに注意が必要</a:t>
            </a:r>
            <a:endParaRPr lang="en-US" altLang="ja-JP" dirty="0">
              <a:latin typeface="MS UI Gothic" panose="020B0600070205080204" pitchFamily="50" charset="-128"/>
              <a:ea typeface="MS UI Gothic" panose="020B0600070205080204" pitchFamily="50" charset="-128"/>
            </a:endParaRPr>
          </a:p>
        </p:txBody>
      </p:sp>
      <p:sp>
        <p:nvSpPr>
          <p:cNvPr id="4" name="スライド番号プレースホルダー 3">
            <a:extLst>
              <a:ext uri="{FF2B5EF4-FFF2-40B4-BE49-F238E27FC236}">
                <a16:creationId xmlns:a16="http://schemas.microsoft.com/office/drawing/2014/main" id="{9ACB50F7-D24D-34AF-16CF-11B0FC381601}"/>
              </a:ext>
            </a:extLst>
          </p:cNvPr>
          <p:cNvSpPr>
            <a:spLocks noGrp="1"/>
          </p:cNvSpPr>
          <p:nvPr>
            <p:ph type="sldNum" sz="quarter" idx="12"/>
          </p:nvPr>
        </p:nvSpPr>
        <p:spPr/>
        <p:txBody>
          <a:bodyPr/>
          <a:lstStyle/>
          <a:p>
            <a:fld id="{FC435747-DFB9-42AB-9872-E74B36509AFC}" type="slidenum">
              <a:rPr kumimoji="1" lang="ja-JP" altLang="en-US" smtClean="0"/>
              <a:t>10</a:t>
            </a:fld>
            <a:endParaRPr kumimoji="1" lang="ja-JP" altLang="en-US"/>
          </a:p>
        </p:txBody>
      </p:sp>
      <p:sp>
        <p:nvSpPr>
          <p:cNvPr id="8" name="正方形/長方形 7">
            <a:extLst>
              <a:ext uri="{FF2B5EF4-FFF2-40B4-BE49-F238E27FC236}">
                <a16:creationId xmlns:a16="http://schemas.microsoft.com/office/drawing/2014/main" id="{1D3287C6-DE91-D444-EE41-169FD991BF1C}"/>
              </a:ext>
            </a:extLst>
          </p:cNvPr>
          <p:cNvSpPr/>
          <p:nvPr/>
        </p:nvSpPr>
        <p:spPr>
          <a:xfrm>
            <a:off x="226503" y="3775046"/>
            <a:ext cx="5793297" cy="293615"/>
          </a:xfrm>
          <a:prstGeom prst="rect">
            <a:avLst/>
          </a:prstGeom>
          <a:noFill/>
          <a:ln w="444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a:extLst>
              <a:ext uri="{FF2B5EF4-FFF2-40B4-BE49-F238E27FC236}">
                <a16:creationId xmlns:a16="http://schemas.microsoft.com/office/drawing/2014/main" id="{F14A3507-3835-75F1-41E0-02B716030EC8}"/>
              </a:ext>
            </a:extLst>
          </p:cNvPr>
          <p:cNvSpPr/>
          <p:nvPr/>
        </p:nvSpPr>
        <p:spPr>
          <a:xfrm>
            <a:off x="226504" y="3573710"/>
            <a:ext cx="1929468" cy="205389"/>
          </a:xfrm>
          <a:prstGeom prst="rect">
            <a:avLst/>
          </a:prstGeom>
          <a:noFill/>
          <a:ln w="444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34434917"/>
      </p:ext>
    </p:extLst>
  </p:cSld>
  <p:clrMapOvr>
    <a:masterClrMapping/>
  </p:clrMapOvr>
  <mc:AlternateContent xmlns:mc="http://schemas.openxmlformats.org/markup-compatibility/2006" xmlns:p14="http://schemas.microsoft.com/office/powerpoint/2010/main">
    <mc:Choice Requires="p14">
      <p:transition spd="slow" p14:dur="2000" advTm="27000"/>
    </mc:Choice>
    <mc:Fallback xmlns="">
      <p:transition spd="slow" advTm="27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8D9AE210-F99A-93DC-4E7B-B54B816FC498}"/>
              </a:ext>
            </a:extLst>
          </p:cNvPr>
          <p:cNvSpPr>
            <a:spLocks noGrp="1"/>
          </p:cNvSpPr>
          <p:nvPr>
            <p:ph type="title"/>
          </p:nvPr>
        </p:nvSpPr>
        <p:spPr/>
        <p:txBody>
          <a:bodyPr>
            <a:normAutofit fontScale="90000"/>
          </a:bodyPr>
          <a:lstStyle/>
          <a:p>
            <a:endParaRPr lang="ja-JP" altLang="en-US"/>
          </a:p>
        </p:txBody>
      </p:sp>
      <p:pic>
        <p:nvPicPr>
          <p:cNvPr id="3" name="コンテンツ プレースホルダー 2" descr="テーブル&#10;&#10;中程度の精度で自動的に生成された説明">
            <a:extLst>
              <a:ext uri="{FF2B5EF4-FFF2-40B4-BE49-F238E27FC236}">
                <a16:creationId xmlns:a16="http://schemas.microsoft.com/office/drawing/2014/main" id="{FF8DDE36-8CF7-0CCD-5BA3-8A3EDD3613C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6200" y="1685535"/>
            <a:ext cx="6019800" cy="4167553"/>
          </a:xfrm>
          <a:prstGeom prst="rect">
            <a:avLst/>
          </a:prstGeom>
          <a:ln>
            <a:noFill/>
          </a:ln>
          <a:effectLst>
            <a:outerShdw blurRad="292100" dist="139700" dir="2700000" algn="tl" rotWithShape="0">
              <a:srgbClr val="333333">
                <a:alpha val="65000"/>
              </a:srgbClr>
            </a:outerShdw>
          </a:effectLst>
        </p:spPr>
      </p:pic>
      <p:sp>
        <p:nvSpPr>
          <p:cNvPr id="7" name="コンテンツ プレースホルダー 6">
            <a:extLst>
              <a:ext uri="{FF2B5EF4-FFF2-40B4-BE49-F238E27FC236}">
                <a16:creationId xmlns:a16="http://schemas.microsoft.com/office/drawing/2014/main" id="{490AFC5C-B5DE-9B9B-E4ED-1FA41C1259BE}"/>
              </a:ext>
            </a:extLst>
          </p:cNvPr>
          <p:cNvSpPr>
            <a:spLocks noGrp="1"/>
          </p:cNvSpPr>
          <p:nvPr>
            <p:ph sz="half" idx="2"/>
          </p:nvPr>
        </p:nvSpPr>
        <p:spPr/>
        <p:txBody>
          <a:bodyPr/>
          <a:lstStyle/>
          <a:p>
            <a:r>
              <a:rPr lang="en-US" altLang="ja-JP" dirty="0">
                <a:latin typeface="MS UI Gothic" panose="020B0600070205080204" pitchFamily="50" charset="-128"/>
                <a:ea typeface="MS UI Gothic" panose="020B0600070205080204" pitchFamily="50" charset="-128"/>
              </a:rPr>
              <a:t>SBOM</a:t>
            </a:r>
            <a:r>
              <a:rPr lang="ja-JP" altLang="en-US" dirty="0">
                <a:latin typeface="MS UI Gothic" panose="020B0600070205080204" pitchFamily="50" charset="-128"/>
                <a:ea typeface="MS UI Gothic" panose="020B0600070205080204" pitchFamily="50" charset="-128"/>
              </a:rPr>
              <a:t>作成・活用時に、</a:t>
            </a:r>
            <a:r>
              <a:rPr lang="ja-JP" altLang="en-US" dirty="0">
                <a:solidFill>
                  <a:srgbClr val="FF0000"/>
                </a:solidFill>
                <a:latin typeface="MS UI Gothic" panose="020B0600070205080204" pitchFamily="50" charset="-128"/>
                <a:ea typeface="MS UI Gothic" panose="020B0600070205080204" pitchFamily="50" charset="-128"/>
              </a:rPr>
              <a:t>どこにコストがかかるか</a:t>
            </a:r>
            <a:r>
              <a:rPr lang="ja-JP" altLang="en-US" dirty="0">
                <a:latin typeface="MS UI Gothic" panose="020B0600070205080204" pitchFamily="50" charset="-128"/>
                <a:ea typeface="MS UI Gothic" panose="020B0600070205080204" pitchFamily="50" charset="-128"/>
              </a:rPr>
              <a:t>を一覧にまとめている</a:t>
            </a:r>
            <a:endParaRPr lang="en-US" altLang="ja-JP" dirty="0">
              <a:latin typeface="MS UI Gothic" panose="020B0600070205080204" pitchFamily="50" charset="-128"/>
              <a:ea typeface="MS UI Gothic" panose="020B0600070205080204" pitchFamily="50" charset="-128"/>
            </a:endParaRPr>
          </a:p>
          <a:p>
            <a:endParaRPr lang="en-US" altLang="ja-JP" dirty="0">
              <a:latin typeface="MS UI Gothic" panose="020B0600070205080204" pitchFamily="50" charset="-128"/>
              <a:ea typeface="MS UI Gothic" panose="020B0600070205080204" pitchFamily="50" charset="-128"/>
            </a:endParaRPr>
          </a:p>
          <a:p>
            <a:pPr marL="0" indent="0">
              <a:buNone/>
            </a:pPr>
            <a:r>
              <a:rPr lang="en-US" altLang="ja-JP" dirty="0">
                <a:latin typeface="MS UI Gothic" panose="020B0600070205080204" pitchFamily="50" charset="-128"/>
                <a:ea typeface="MS UI Gothic" panose="020B0600070205080204" pitchFamily="50" charset="-128"/>
              </a:rPr>
              <a:t>SBOM</a:t>
            </a:r>
            <a:r>
              <a:rPr lang="ja-JP" altLang="en-US" dirty="0">
                <a:latin typeface="MS UI Gothic" panose="020B0600070205080204" pitchFamily="50" charset="-128"/>
                <a:ea typeface="MS UI Gothic" panose="020B0600070205080204" pitchFamily="50" charset="-128"/>
              </a:rPr>
              <a:t>への対応は「やる」「やらない」の</a:t>
            </a:r>
            <a:r>
              <a:rPr lang="en-US" altLang="ja-JP" dirty="0">
                <a:latin typeface="MS UI Gothic" panose="020B0600070205080204" pitchFamily="50" charset="-128"/>
                <a:ea typeface="MS UI Gothic" panose="020B0600070205080204" pitchFamily="50" charset="-128"/>
              </a:rPr>
              <a:t>2</a:t>
            </a:r>
            <a:r>
              <a:rPr lang="ja-JP" altLang="en-US" dirty="0">
                <a:latin typeface="MS UI Gothic" panose="020B0600070205080204" pitchFamily="50" charset="-128"/>
                <a:ea typeface="MS UI Gothic" panose="020B0600070205080204" pitchFamily="50" charset="-128"/>
              </a:rPr>
              <a:t>択ではなく、コスト見合いで進めていくのが良い。それを検討するのにちょうどよい比較表となっている。</a:t>
            </a:r>
            <a:endParaRPr lang="en-US" altLang="ja-JP" dirty="0">
              <a:latin typeface="MS UI Gothic" panose="020B0600070205080204" pitchFamily="50" charset="-128"/>
              <a:ea typeface="MS UI Gothic" panose="020B0600070205080204" pitchFamily="50" charset="-128"/>
            </a:endParaRPr>
          </a:p>
        </p:txBody>
      </p:sp>
      <p:sp>
        <p:nvSpPr>
          <p:cNvPr id="4" name="スライド番号プレースホルダー 3">
            <a:extLst>
              <a:ext uri="{FF2B5EF4-FFF2-40B4-BE49-F238E27FC236}">
                <a16:creationId xmlns:a16="http://schemas.microsoft.com/office/drawing/2014/main" id="{9ACB50F7-D24D-34AF-16CF-11B0FC381601}"/>
              </a:ext>
            </a:extLst>
          </p:cNvPr>
          <p:cNvSpPr>
            <a:spLocks noGrp="1"/>
          </p:cNvSpPr>
          <p:nvPr>
            <p:ph type="sldNum" sz="quarter" idx="12"/>
          </p:nvPr>
        </p:nvSpPr>
        <p:spPr/>
        <p:txBody>
          <a:bodyPr/>
          <a:lstStyle/>
          <a:p>
            <a:fld id="{FC435747-DFB9-42AB-9872-E74B36509AFC}" type="slidenum">
              <a:rPr kumimoji="1" lang="ja-JP" altLang="en-US" smtClean="0"/>
              <a:t>11</a:t>
            </a:fld>
            <a:endParaRPr kumimoji="1" lang="ja-JP" altLang="en-US"/>
          </a:p>
        </p:txBody>
      </p:sp>
      <p:sp>
        <p:nvSpPr>
          <p:cNvPr id="8" name="正方形/長方形 7">
            <a:extLst>
              <a:ext uri="{FF2B5EF4-FFF2-40B4-BE49-F238E27FC236}">
                <a16:creationId xmlns:a16="http://schemas.microsoft.com/office/drawing/2014/main" id="{742B7D1D-5FBD-7A9C-FAE3-3204CE7B05BE}"/>
              </a:ext>
            </a:extLst>
          </p:cNvPr>
          <p:cNvSpPr/>
          <p:nvPr/>
        </p:nvSpPr>
        <p:spPr>
          <a:xfrm>
            <a:off x="2318462" y="2476303"/>
            <a:ext cx="3394441" cy="3479880"/>
          </a:xfrm>
          <a:prstGeom prst="rect">
            <a:avLst/>
          </a:prstGeom>
          <a:noFill/>
          <a:ln w="444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441575256"/>
      </p:ext>
    </p:extLst>
  </p:cSld>
  <p:clrMapOvr>
    <a:masterClrMapping/>
  </p:clrMapOvr>
  <mc:AlternateContent xmlns:mc="http://schemas.openxmlformats.org/markup-compatibility/2006" xmlns:p14="http://schemas.microsoft.com/office/powerpoint/2010/main">
    <mc:Choice Requires="p14">
      <p:transition spd="slow" p14:dur="2000" advTm="27000"/>
    </mc:Choice>
    <mc:Fallback xmlns="">
      <p:transition spd="slow" advTm="27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8D9AE210-F99A-93DC-4E7B-B54B816FC498}"/>
              </a:ext>
            </a:extLst>
          </p:cNvPr>
          <p:cNvSpPr>
            <a:spLocks noGrp="1"/>
          </p:cNvSpPr>
          <p:nvPr>
            <p:ph type="title"/>
          </p:nvPr>
        </p:nvSpPr>
        <p:spPr/>
        <p:txBody>
          <a:bodyPr>
            <a:normAutofit fontScale="90000"/>
          </a:bodyPr>
          <a:lstStyle/>
          <a:p>
            <a:endParaRPr lang="ja-JP" altLang="en-US"/>
          </a:p>
        </p:txBody>
      </p:sp>
      <p:pic>
        <p:nvPicPr>
          <p:cNvPr id="3" name="コンテンツ プレースホルダー 2" descr="テーブル&#10;&#10;自動的に生成された説明">
            <a:extLst>
              <a:ext uri="{FF2B5EF4-FFF2-40B4-BE49-F238E27FC236}">
                <a16:creationId xmlns:a16="http://schemas.microsoft.com/office/drawing/2014/main" id="{12080173-8F93-65D3-2797-6466C1A9F85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2280" y="1717478"/>
            <a:ext cx="5927521" cy="4103668"/>
          </a:xfrm>
          <a:prstGeom prst="rect">
            <a:avLst/>
          </a:prstGeom>
          <a:ln>
            <a:noFill/>
          </a:ln>
          <a:effectLst>
            <a:outerShdw blurRad="292100" dist="139700" dir="2700000" algn="tl" rotWithShape="0">
              <a:srgbClr val="333333">
                <a:alpha val="65000"/>
              </a:srgbClr>
            </a:outerShdw>
          </a:effectLst>
        </p:spPr>
      </p:pic>
      <p:sp>
        <p:nvSpPr>
          <p:cNvPr id="7" name="コンテンツ プレースホルダー 6">
            <a:extLst>
              <a:ext uri="{FF2B5EF4-FFF2-40B4-BE49-F238E27FC236}">
                <a16:creationId xmlns:a16="http://schemas.microsoft.com/office/drawing/2014/main" id="{490AFC5C-B5DE-9B9B-E4ED-1FA41C1259BE}"/>
              </a:ext>
            </a:extLst>
          </p:cNvPr>
          <p:cNvSpPr>
            <a:spLocks noGrp="1"/>
          </p:cNvSpPr>
          <p:nvPr>
            <p:ph sz="half" idx="2"/>
          </p:nvPr>
        </p:nvSpPr>
        <p:spPr/>
        <p:txBody>
          <a:bodyPr/>
          <a:lstStyle/>
          <a:p>
            <a:r>
              <a:rPr lang="ja-JP" altLang="en-US" dirty="0">
                <a:latin typeface="MS UI Gothic" panose="020B0600070205080204" pitchFamily="50" charset="-128"/>
                <a:ea typeface="MS UI Gothic" panose="020B0600070205080204" pitchFamily="50" charset="-128"/>
              </a:rPr>
              <a:t>サプライチェーンを意識した、</a:t>
            </a:r>
            <a:r>
              <a:rPr lang="en-US" altLang="ja-JP" dirty="0">
                <a:latin typeface="MS UI Gothic" panose="020B0600070205080204" pitchFamily="50" charset="-128"/>
                <a:ea typeface="MS UI Gothic" panose="020B0600070205080204" pitchFamily="50" charset="-128"/>
              </a:rPr>
              <a:t>SBOM</a:t>
            </a:r>
            <a:r>
              <a:rPr lang="ja-JP" altLang="en-US" dirty="0">
                <a:latin typeface="MS UI Gothic" panose="020B0600070205080204" pitchFamily="50" charset="-128"/>
                <a:ea typeface="MS UI Gothic" panose="020B0600070205080204" pitchFamily="50" charset="-128"/>
              </a:rPr>
              <a:t>取引モデルの構成要素を提示</a:t>
            </a:r>
            <a:endParaRPr lang="en-US" altLang="ja-JP" dirty="0">
              <a:latin typeface="MS UI Gothic" panose="020B0600070205080204" pitchFamily="50" charset="-128"/>
              <a:ea typeface="MS UI Gothic" panose="020B0600070205080204" pitchFamily="50" charset="-128"/>
            </a:endParaRPr>
          </a:p>
          <a:p>
            <a:pPr marL="0" indent="0">
              <a:buNone/>
            </a:pPr>
            <a:endParaRPr lang="en-US" altLang="ja-JP" dirty="0">
              <a:latin typeface="MS UI Gothic" panose="020B0600070205080204" pitchFamily="50" charset="-128"/>
              <a:ea typeface="MS UI Gothic" panose="020B0600070205080204" pitchFamily="50" charset="-128"/>
            </a:endParaRPr>
          </a:p>
          <a:p>
            <a:pPr marL="0" indent="0">
              <a:buNone/>
            </a:pPr>
            <a:r>
              <a:rPr lang="ja-JP" altLang="en-US" dirty="0">
                <a:latin typeface="MS UI Gothic" panose="020B0600070205080204" pitchFamily="50" charset="-128"/>
                <a:ea typeface="MS UI Gothic" panose="020B0600070205080204" pitchFamily="50" charset="-128"/>
              </a:rPr>
              <a:t>自社コントロール不能な「取引先」へのアプローチについて、</a:t>
            </a:r>
            <a:r>
              <a:rPr lang="ja-JP" altLang="en-US" dirty="0">
                <a:solidFill>
                  <a:srgbClr val="FF0000"/>
                </a:solidFill>
                <a:latin typeface="MS UI Gothic" panose="020B0600070205080204" pitchFamily="50" charset="-128"/>
                <a:ea typeface="MS UI Gothic" panose="020B0600070205080204" pitchFamily="50" charset="-128"/>
              </a:rPr>
              <a:t>規定すべき項目とレベル</a:t>
            </a:r>
            <a:r>
              <a:rPr lang="ja-JP" altLang="en-US" dirty="0">
                <a:latin typeface="MS UI Gothic" panose="020B0600070205080204" pitchFamily="50" charset="-128"/>
                <a:ea typeface="MS UI Gothic" panose="020B0600070205080204" pitchFamily="50" charset="-128"/>
              </a:rPr>
              <a:t>（必須</a:t>
            </a:r>
            <a:r>
              <a:rPr lang="en-US" altLang="ja-JP" dirty="0">
                <a:latin typeface="MS UI Gothic" panose="020B0600070205080204" pitchFamily="50" charset="-128"/>
                <a:ea typeface="MS UI Gothic" panose="020B0600070205080204" pitchFamily="50" charset="-128"/>
              </a:rPr>
              <a:t>/</a:t>
            </a:r>
            <a:r>
              <a:rPr lang="ja-JP" altLang="en-US" dirty="0">
                <a:latin typeface="MS UI Gothic" panose="020B0600070205080204" pitchFamily="50" charset="-128"/>
                <a:ea typeface="MS UI Gothic" panose="020B0600070205080204" pitchFamily="50" charset="-128"/>
              </a:rPr>
              <a:t>特定分野で必須）が示される。これにより、始める際に必要な</a:t>
            </a:r>
            <a:r>
              <a:rPr lang="ja-JP" altLang="en-US" dirty="0">
                <a:solidFill>
                  <a:srgbClr val="FF0000"/>
                </a:solidFill>
                <a:latin typeface="MS UI Gothic" panose="020B0600070205080204" pitchFamily="50" charset="-128"/>
                <a:ea typeface="MS UI Gothic" panose="020B0600070205080204" pitchFamily="50" charset="-128"/>
              </a:rPr>
              <a:t>コストを選択</a:t>
            </a:r>
            <a:r>
              <a:rPr lang="ja-JP" altLang="en-US" dirty="0">
                <a:latin typeface="MS UI Gothic" panose="020B0600070205080204" pitchFamily="50" charset="-128"/>
                <a:ea typeface="MS UI Gothic" panose="020B0600070205080204" pitchFamily="50" charset="-128"/>
              </a:rPr>
              <a:t>できる。</a:t>
            </a:r>
          </a:p>
        </p:txBody>
      </p:sp>
      <p:sp>
        <p:nvSpPr>
          <p:cNvPr id="4" name="スライド番号プレースホルダー 3">
            <a:extLst>
              <a:ext uri="{FF2B5EF4-FFF2-40B4-BE49-F238E27FC236}">
                <a16:creationId xmlns:a16="http://schemas.microsoft.com/office/drawing/2014/main" id="{9ACB50F7-D24D-34AF-16CF-11B0FC381601}"/>
              </a:ext>
            </a:extLst>
          </p:cNvPr>
          <p:cNvSpPr>
            <a:spLocks noGrp="1"/>
          </p:cNvSpPr>
          <p:nvPr>
            <p:ph type="sldNum" sz="quarter" idx="12"/>
          </p:nvPr>
        </p:nvSpPr>
        <p:spPr/>
        <p:txBody>
          <a:bodyPr/>
          <a:lstStyle/>
          <a:p>
            <a:fld id="{FC435747-DFB9-42AB-9872-E74B36509AFC}" type="slidenum">
              <a:rPr kumimoji="1" lang="ja-JP" altLang="en-US" smtClean="0"/>
              <a:t>12</a:t>
            </a:fld>
            <a:endParaRPr kumimoji="1" lang="ja-JP" altLang="en-US"/>
          </a:p>
        </p:txBody>
      </p:sp>
      <p:sp>
        <p:nvSpPr>
          <p:cNvPr id="8" name="正方形/長方形 7">
            <a:extLst>
              <a:ext uri="{FF2B5EF4-FFF2-40B4-BE49-F238E27FC236}">
                <a16:creationId xmlns:a16="http://schemas.microsoft.com/office/drawing/2014/main" id="{C6EB4039-299E-A86E-6EA2-AC14E316A3B0}"/>
              </a:ext>
            </a:extLst>
          </p:cNvPr>
          <p:cNvSpPr/>
          <p:nvPr/>
        </p:nvSpPr>
        <p:spPr>
          <a:xfrm>
            <a:off x="4717623" y="2430982"/>
            <a:ext cx="457200" cy="3533589"/>
          </a:xfrm>
          <a:prstGeom prst="rect">
            <a:avLst/>
          </a:prstGeom>
          <a:noFill/>
          <a:ln w="444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74305064"/>
      </p:ext>
    </p:extLst>
  </p:cSld>
  <p:clrMapOvr>
    <a:masterClrMapping/>
  </p:clrMapOvr>
  <mc:AlternateContent xmlns:mc="http://schemas.openxmlformats.org/markup-compatibility/2006" xmlns:p14="http://schemas.microsoft.com/office/powerpoint/2010/main">
    <mc:Choice Requires="p14">
      <p:transition spd="slow" p14:dur="2000" advTm="27000"/>
    </mc:Choice>
    <mc:Fallback xmlns="">
      <p:transition spd="slow" advTm="27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8D9AE210-F99A-93DC-4E7B-B54B816FC498}"/>
              </a:ext>
            </a:extLst>
          </p:cNvPr>
          <p:cNvSpPr>
            <a:spLocks noGrp="1"/>
          </p:cNvSpPr>
          <p:nvPr>
            <p:ph type="title"/>
          </p:nvPr>
        </p:nvSpPr>
        <p:spPr/>
        <p:txBody>
          <a:bodyPr>
            <a:normAutofit fontScale="90000"/>
          </a:bodyPr>
          <a:lstStyle/>
          <a:p>
            <a:endParaRPr lang="ja-JP" altLang="en-US"/>
          </a:p>
        </p:txBody>
      </p:sp>
      <p:pic>
        <p:nvPicPr>
          <p:cNvPr id="3" name="コンテンツ プレースホルダー 2" descr="テキスト, 手紙&#10;&#10;自動的に生成された説明">
            <a:extLst>
              <a:ext uri="{FF2B5EF4-FFF2-40B4-BE49-F238E27FC236}">
                <a16:creationId xmlns:a16="http://schemas.microsoft.com/office/drawing/2014/main" id="{E8058D5C-0E19-9E2C-AF59-2B53B0CD44F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1975888"/>
            <a:ext cx="5181600" cy="3587261"/>
          </a:xfrm>
          <a:prstGeom prst="rect">
            <a:avLst/>
          </a:prstGeom>
          <a:ln>
            <a:noFill/>
          </a:ln>
          <a:effectLst>
            <a:outerShdw blurRad="292100" dist="139700" dir="2700000" algn="tl" rotWithShape="0">
              <a:srgbClr val="333333">
                <a:alpha val="65000"/>
              </a:srgbClr>
            </a:outerShdw>
          </a:effectLst>
        </p:spPr>
      </p:pic>
      <p:sp>
        <p:nvSpPr>
          <p:cNvPr id="7" name="コンテンツ プレースホルダー 6">
            <a:extLst>
              <a:ext uri="{FF2B5EF4-FFF2-40B4-BE49-F238E27FC236}">
                <a16:creationId xmlns:a16="http://schemas.microsoft.com/office/drawing/2014/main" id="{490AFC5C-B5DE-9B9B-E4ED-1FA41C1259BE}"/>
              </a:ext>
            </a:extLst>
          </p:cNvPr>
          <p:cNvSpPr>
            <a:spLocks noGrp="1"/>
          </p:cNvSpPr>
          <p:nvPr>
            <p:ph sz="half" idx="2"/>
          </p:nvPr>
        </p:nvSpPr>
        <p:spPr/>
        <p:txBody>
          <a:bodyPr/>
          <a:lstStyle/>
          <a:p>
            <a:pPr marL="0" indent="0">
              <a:buNone/>
            </a:pPr>
            <a:r>
              <a:rPr lang="ja-JP" altLang="en-US" dirty="0"/>
              <a:t>ここからが参考資料扱いになっている</a:t>
            </a:r>
            <a:endParaRPr lang="en-US" altLang="ja-JP" dirty="0"/>
          </a:p>
          <a:p>
            <a:pPr marL="0" indent="0">
              <a:buNone/>
            </a:pPr>
            <a:endParaRPr lang="en-US" altLang="ja-JP" dirty="0"/>
          </a:p>
          <a:p>
            <a:pPr marL="0" indent="0">
              <a:buNone/>
            </a:pPr>
            <a:r>
              <a:rPr lang="ja-JP" altLang="en-US" dirty="0"/>
              <a:t>改訂前の版（</a:t>
            </a:r>
            <a:r>
              <a:rPr lang="en-US" altLang="ja-JP" dirty="0"/>
              <a:t>ver.1</a:t>
            </a:r>
            <a:r>
              <a:rPr lang="ja-JP" altLang="en-US" dirty="0"/>
              <a:t>）の内容も説明されている。</a:t>
            </a:r>
          </a:p>
        </p:txBody>
      </p:sp>
      <p:sp>
        <p:nvSpPr>
          <p:cNvPr id="4" name="スライド番号プレースホルダー 3">
            <a:extLst>
              <a:ext uri="{FF2B5EF4-FFF2-40B4-BE49-F238E27FC236}">
                <a16:creationId xmlns:a16="http://schemas.microsoft.com/office/drawing/2014/main" id="{9ACB50F7-D24D-34AF-16CF-11B0FC381601}"/>
              </a:ext>
            </a:extLst>
          </p:cNvPr>
          <p:cNvSpPr>
            <a:spLocks noGrp="1"/>
          </p:cNvSpPr>
          <p:nvPr>
            <p:ph type="sldNum" sz="quarter" idx="12"/>
          </p:nvPr>
        </p:nvSpPr>
        <p:spPr/>
        <p:txBody>
          <a:bodyPr/>
          <a:lstStyle/>
          <a:p>
            <a:fld id="{FC435747-DFB9-42AB-9872-E74B36509AFC}" type="slidenum">
              <a:rPr kumimoji="1" lang="ja-JP" altLang="en-US" smtClean="0"/>
              <a:t>13</a:t>
            </a:fld>
            <a:endParaRPr kumimoji="1" lang="ja-JP" altLang="en-US"/>
          </a:p>
        </p:txBody>
      </p:sp>
    </p:spTree>
    <p:extLst>
      <p:ext uri="{BB962C8B-B14F-4D97-AF65-F5344CB8AC3E}">
        <p14:creationId xmlns:p14="http://schemas.microsoft.com/office/powerpoint/2010/main" val="681241303"/>
      </p:ext>
    </p:extLst>
  </p:cSld>
  <p:clrMapOvr>
    <a:masterClrMapping/>
  </p:clrMapOvr>
  <mc:AlternateContent xmlns:mc="http://schemas.openxmlformats.org/markup-compatibility/2006" xmlns:p14="http://schemas.microsoft.com/office/powerpoint/2010/main">
    <mc:Choice Requires="p14">
      <p:transition spd="slow" p14:dur="2000" advTm="27000"/>
    </mc:Choice>
    <mc:Fallback xmlns="">
      <p:transition spd="slow" advTm="27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8D9AE210-F99A-93DC-4E7B-B54B816FC498}"/>
              </a:ext>
            </a:extLst>
          </p:cNvPr>
          <p:cNvSpPr>
            <a:spLocks noGrp="1"/>
          </p:cNvSpPr>
          <p:nvPr>
            <p:ph type="title"/>
          </p:nvPr>
        </p:nvSpPr>
        <p:spPr/>
        <p:txBody>
          <a:bodyPr>
            <a:normAutofit fontScale="90000"/>
          </a:bodyPr>
          <a:lstStyle/>
          <a:p>
            <a:endParaRPr lang="ja-JP" altLang="en-US"/>
          </a:p>
        </p:txBody>
      </p:sp>
      <p:pic>
        <p:nvPicPr>
          <p:cNvPr id="3" name="コンテンツ プレースホルダー 2" descr="テキスト&#10;&#10;自動的に生成された説明">
            <a:extLst>
              <a:ext uri="{FF2B5EF4-FFF2-40B4-BE49-F238E27FC236}">
                <a16:creationId xmlns:a16="http://schemas.microsoft.com/office/drawing/2014/main" id="{1BC73A6E-341C-0154-2ADA-A347CBC416D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8337" y="1635853"/>
            <a:ext cx="6070835" cy="4202885"/>
          </a:xfrm>
          <a:prstGeom prst="rect">
            <a:avLst/>
          </a:prstGeom>
          <a:ln>
            <a:noFill/>
          </a:ln>
          <a:effectLst>
            <a:outerShdw blurRad="292100" dist="139700" dir="2700000" algn="tl" rotWithShape="0">
              <a:srgbClr val="333333">
                <a:alpha val="65000"/>
              </a:srgbClr>
            </a:outerShdw>
          </a:effectLst>
        </p:spPr>
      </p:pic>
      <p:sp>
        <p:nvSpPr>
          <p:cNvPr id="7" name="コンテンツ プレースホルダー 6">
            <a:extLst>
              <a:ext uri="{FF2B5EF4-FFF2-40B4-BE49-F238E27FC236}">
                <a16:creationId xmlns:a16="http://schemas.microsoft.com/office/drawing/2014/main" id="{490AFC5C-B5DE-9B9B-E4ED-1FA41C1259BE}"/>
              </a:ext>
            </a:extLst>
          </p:cNvPr>
          <p:cNvSpPr>
            <a:spLocks noGrp="1"/>
          </p:cNvSpPr>
          <p:nvPr>
            <p:ph sz="half" idx="2"/>
          </p:nvPr>
        </p:nvSpPr>
        <p:spPr>
          <a:xfrm>
            <a:off x="6172200" y="1361661"/>
            <a:ext cx="4373217" cy="4815302"/>
          </a:xfrm>
        </p:spPr>
        <p:txBody>
          <a:bodyPr>
            <a:normAutofit fontScale="62500" lnSpcReduction="20000"/>
          </a:bodyPr>
          <a:lstStyle/>
          <a:p>
            <a:pPr marL="0" indent="0">
              <a:buNone/>
            </a:pPr>
            <a:r>
              <a:rPr lang="ja-JP" altLang="en-US" dirty="0">
                <a:latin typeface="VL ゴシック" panose="020B0509000000000000" pitchFamily="49" charset="-128"/>
                <a:ea typeface="VL ゴシック" panose="020B0509000000000000" pitchFamily="49" charset="-128"/>
              </a:rPr>
              <a:t>経営者に向けた「</a:t>
            </a:r>
            <a:r>
              <a:rPr lang="en-US" altLang="ja-JP" dirty="0">
                <a:latin typeface="VL ゴシック" panose="020B0509000000000000" pitchFamily="49" charset="-128"/>
                <a:ea typeface="VL ゴシック" panose="020B0509000000000000" pitchFamily="49" charset="-128"/>
              </a:rPr>
              <a:t>SBOM</a:t>
            </a:r>
            <a:r>
              <a:rPr lang="ja-JP" altLang="en-US" dirty="0">
                <a:latin typeface="VL ゴシック" panose="020B0509000000000000" pitchFamily="49" charset="-128"/>
                <a:ea typeface="VL ゴシック" panose="020B0509000000000000" pitchFamily="49" charset="-128"/>
              </a:rPr>
              <a:t>導入に向け」たメリット説明のページだが</a:t>
            </a:r>
            <a:r>
              <a:rPr lang="en-US" altLang="ja-JP" dirty="0">
                <a:latin typeface="VL ゴシック" panose="020B0509000000000000" pitchFamily="49" charset="-128"/>
                <a:ea typeface="VL ゴシック" panose="020B0509000000000000" pitchFamily="49" charset="-128"/>
              </a:rPr>
              <a:t>…</a:t>
            </a:r>
          </a:p>
          <a:p>
            <a:pPr marL="0" indent="0">
              <a:buNone/>
            </a:pPr>
            <a:endParaRPr lang="en-US" altLang="ja-JP" dirty="0">
              <a:latin typeface="VL ゴシック" panose="020B0509000000000000" pitchFamily="49" charset="-128"/>
              <a:ea typeface="VL ゴシック" panose="020B0509000000000000" pitchFamily="49" charset="-128"/>
            </a:endParaRPr>
          </a:p>
          <a:p>
            <a:pPr marL="0" indent="0">
              <a:buNone/>
            </a:pPr>
            <a:r>
              <a:rPr lang="ja-JP" altLang="en-US" dirty="0">
                <a:latin typeface="VL ゴシック" panose="020B0509000000000000" pitchFamily="49" charset="-128"/>
                <a:ea typeface="VL ゴシック" panose="020B0509000000000000" pitchFamily="49" charset="-128"/>
              </a:rPr>
              <a:t>私見だが</a:t>
            </a:r>
            <a:r>
              <a:rPr lang="en-US" altLang="ja-JP" dirty="0">
                <a:latin typeface="VL ゴシック" panose="020B0509000000000000" pitchFamily="49" charset="-128"/>
                <a:ea typeface="VL ゴシック" panose="020B0509000000000000" pitchFamily="49" charset="-128"/>
              </a:rPr>
              <a:t>…</a:t>
            </a:r>
          </a:p>
          <a:p>
            <a:r>
              <a:rPr lang="en-US" altLang="ja-JP" dirty="0">
                <a:latin typeface="VL ゴシック" panose="020B0509000000000000" pitchFamily="49" charset="-128"/>
                <a:ea typeface="VL ゴシック" panose="020B0509000000000000" pitchFamily="49" charset="-128"/>
              </a:rPr>
              <a:t>SBOM</a:t>
            </a:r>
            <a:r>
              <a:rPr lang="ja-JP" altLang="en-US" dirty="0">
                <a:latin typeface="VL ゴシック" panose="020B0509000000000000" pitchFamily="49" charset="-128"/>
                <a:ea typeface="VL ゴシック" panose="020B0509000000000000" pitchFamily="49" charset="-128"/>
              </a:rPr>
              <a:t>導入は、法的要件等により</a:t>
            </a:r>
            <a:r>
              <a:rPr lang="ja-JP" altLang="en-US" dirty="0">
                <a:solidFill>
                  <a:schemeClr val="accent2"/>
                </a:solidFill>
                <a:latin typeface="VL ゴシック" panose="020B0509000000000000" pitchFamily="49" charset="-128"/>
                <a:ea typeface="VL ゴシック" panose="020B0509000000000000" pitchFamily="49" charset="-128"/>
              </a:rPr>
              <a:t>仕方なく導入することが大半</a:t>
            </a:r>
            <a:r>
              <a:rPr lang="ja-JP" altLang="en-US" dirty="0">
                <a:latin typeface="VL ゴシック" panose="020B0509000000000000" pitchFamily="49" charset="-128"/>
                <a:ea typeface="VL ゴシック" panose="020B0509000000000000" pitchFamily="49" charset="-128"/>
              </a:rPr>
              <a:t>であり、メリット</a:t>
            </a:r>
            <a:r>
              <a:rPr lang="en-US" altLang="ja-JP" dirty="0">
                <a:latin typeface="VL ゴシック" panose="020B0509000000000000" pitchFamily="49" charset="-128"/>
                <a:ea typeface="VL ゴシック" panose="020B0509000000000000" pitchFamily="49" charset="-128"/>
              </a:rPr>
              <a:t>/</a:t>
            </a:r>
            <a:r>
              <a:rPr lang="ja-JP" altLang="en-US" dirty="0">
                <a:latin typeface="VL ゴシック" panose="020B0509000000000000" pitchFamily="49" charset="-128"/>
                <a:ea typeface="VL ゴシック" panose="020B0509000000000000" pitchFamily="49" charset="-128"/>
              </a:rPr>
              <a:t>デメリットで好意的に導入する組織は大組織以外ありえないと思われる</a:t>
            </a:r>
            <a:endParaRPr lang="en-US" altLang="ja-JP" dirty="0">
              <a:latin typeface="VL ゴシック" panose="020B0509000000000000" pitchFamily="49" charset="-128"/>
              <a:ea typeface="VL ゴシック" panose="020B0509000000000000" pitchFamily="49" charset="-128"/>
            </a:endParaRPr>
          </a:p>
          <a:p>
            <a:pPr lvl="1"/>
            <a:r>
              <a:rPr lang="ja-JP" altLang="en-US" dirty="0">
                <a:solidFill>
                  <a:schemeClr val="accent2"/>
                </a:solidFill>
                <a:latin typeface="VL ゴシック" panose="020B0509000000000000" pitchFamily="49" charset="-128"/>
                <a:ea typeface="VL ゴシック" panose="020B0509000000000000" pitchFamily="49" charset="-128"/>
              </a:rPr>
              <a:t>現状でさえ脆弱性管理ができていない</a:t>
            </a:r>
            <a:r>
              <a:rPr lang="ja-JP" altLang="en-US" dirty="0">
                <a:latin typeface="VL ゴシック" panose="020B0509000000000000" pitchFamily="49" charset="-128"/>
                <a:ea typeface="VL ゴシック" panose="020B0509000000000000" pitchFamily="49" charset="-128"/>
              </a:rPr>
              <a:t>のに、追加コストがかかることは無理であろう</a:t>
            </a:r>
            <a:endParaRPr lang="en-US" altLang="ja-JP" dirty="0">
              <a:latin typeface="VL ゴシック" panose="020B0509000000000000" pitchFamily="49" charset="-128"/>
              <a:ea typeface="VL ゴシック" panose="020B0509000000000000" pitchFamily="49" charset="-128"/>
            </a:endParaRPr>
          </a:p>
          <a:p>
            <a:pPr lvl="1"/>
            <a:r>
              <a:rPr lang="en-US" altLang="ja-JP" dirty="0">
                <a:solidFill>
                  <a:srgbClr val="FF0000"/>
                </a:solidFill>
                <a:latin typeface="VL ゴシック" panose="020B0509000000000000" pitchFamily="49" charset="-128"/>
                <a:ea typeface="VL ゴシック" panose="020B0509000000000000" pitchFamily="49" charset="-128"/>
              </a:rPr>
              <a:t>SBOM</a:t>
            </a:r>
            <a:r>
              <a:rPr lang="ja-JP" altLang="en-US" dirty="0">
                <a:solidFill>
                  <a:srgbClr val="FF0000"/>
                </a:solidFill>
                <a:latin typeface="VL ゴシック" panose="020B0509000000000000" pitchFamily="49" charset="-128"/>
                <a:ea typeface="VL ゴシック" panose="020B0509000000000000" pitchFamily="49" charset="-128"/>
              </a:rPr>
              <a:t>は脆弱性管理の「銀の弾丸」という誤ったメッセージ</a:t>
            </a:r>
            <a:r>
              <a:rPr lang="ja-JP" altLang="en-US" dirty="0">
                <a:latin typeface="VL ゴシック" panose="020B0509000000000000" pitchFamily="49" charset="-128"/>
                <a:ea typeface="VL ゴシック" panose="020B0509000000000000" pitchFamily="49" charset="-128"/>
              </a:rPr>
              <a:t>が見受けられるが、そうはならない</a:t>
            </a:r>
            <a:endParaRPr lang="en-US" altLang="ja-JP" dirty="0">
              <a:latin typeface="VL ゴシック" panose="020B0509000000000000" pitchFamily="49" charset="-128"/>
              <a:ea typeface="VL ゴシック" panose="020B0509000000000000" pitchFamily="49" charset="-128"/>
            </a:endParaRPr>
          </a:p>
          <a:p>
            <a:r>
              <a:rPr lang="ja-JP" altLang="en-US" dirty="0">
                <a:latin typeface="VL ゴシック" panose="020B0509000000000000" pitchFamily="49" charset="-128"/>
                <a:ea typeface="VL ゴシック" panose="020B0509000000000000" pitchFamily="49" charset="-128"/>
              </a:rPr>
              <a:t>本書は、</a:t>
            </a:r>
            <a:r>
              <a:rPr lang="en-US" altLang="ja-JP" dirty="0">
                <a:latin typeface="VL ゴシック" panose="020B0509000000000000" pitchFamily="49" charset="-128"/>
                <a:ea typeface="VL ゴシック" panose="020B0509000000000000" pitchFamily="49" charset="-128"/>
              </a:rPr>
              <a:t>SBOM</a:t>
            </a:r>
            <a:r>
              <a:rPr lang="ja-JP" altLang="en-US" dirty="0">
                <a:latin typeface="VL ゴシック" panose="020B0509000000000000" pitchFamily="49" charset="-128"/>
                <a:ea typeface="VL ゴシック" panose="020B0509000000000000" pitchFamily="49" charset="-128"/>
              </a:rPr>
              <a:t>を導入しようとしている組織には非常に有益だが、</a:t>
            </a:r>
            <a:r>
              <a:rPr lang="en-US" altLang="ja-JP" dirty="0">
                <a:latin typeface="VL ゴシック" panose="020B0509000000000000" pitchFamily="49" charset="-128"/>
                <a:ea typeface="VL ゴシック" panose="020B0509000000000000" pitchFamily="49" charset="-128"/>
              </a:rPr>
              <a:t>SBOM</a:t>
            </a:r>
            <a:r>
              <a:rPr lang="ja-JP" altLang="en-US" dirty="0">
                <a:latin typeface="VL ゴシック" panose="020B0509000000000000" pitchFamily="49" charset="-128"/>
                <a:ea typeface="VL ゴシック" panose="020B0509000000000000" pitchFamily="49" charset="-128"/>
              </a:rPr>
              <a:t>を導入する余力のない組織にはあまり意味がないように見える</a:t>
            </a:r>
            <a:endParaRPr lang="en-US" altLang="ja-JP" dirty="0">
              <a:latin typeface="VL ゴシック" panose="020B0509000000000000" pitchFamily="49" charset="-128"/>
              <a:ea typeface="VL ゴシック" panose="020B0509000000000000" pitchFamily="49" charset="-128"/>
            </a:endParaRPr>
          </a:p>
          <a:p>
            <a:pPr lvl="1"/>
            <a:r>
              <a:rPr lang="ja-JP" altLang="en-US" dirty="0">
                <a:latin typeface="VL ゴシック" panose="020B0509000000000000" pitchFamily="49" charset="-128"/>
                <a:ea typeface="VL ゴシック" panose="020B0509000000000000" pitchFamily="49" charset="-128"/>
              </a:rPr>
              <a:t>しかしながら、国としてどのように考えているかを示す点では、非常に重要と思われる</a:t>
            </a:r>
          </a:p>
        </p:txBody>
      </p:sp>
      <p:sp>
        <p:nvSpPr>
          <p:cNvPr id="4" name="スライド番号プレースホルダー 3">
            <a:extLst>
              <a:ext uri="{FF2B5EF4-FFF2-40B4-BE49-F238E27FC236}">
                <a16:creationId xmlns:a16="http://schemas.microsoft.com/office/drawing/2014/main" id="{9ACB50F7-D24D-34AF-16CF-11B0FC381601}"/>
              </a:ext>
            </a:extLst>
          </p:cNvPr>
          <p:cNvSpPr>
            <a:spLocks noGrp="1"/>
          </p:cNvSpPr>
          <p:nvPr>
            <p:ph type="sldNum" sz="quarter" idx="12"/>
          </p:nvPr>
        </p:nvSpPr>
        <p:spPr/>
        <p:txBody>
          <a:bodyPr/>
          <a:lstStyle/>
          <a:p>
            <a:fld id="{FC435747-DFB9-42AB-9872-E74B36509AFC}" type="slidenum">
              <a:rPr kumimoji="1" lang="ja-JP" altLang="en-US" smtClean="0"/>
              <a:t>14</a:t>
            </a:fld>
            <a:endParaRPr kumimoji="1" lang="ja-JP" altLang="en-US" dirty="0"/>
          </a:p>
        </p:txBody>
      </p:sp>
      <p:pic>
        <p:nvPicPr>
          <p:cNvPr id="1026" name="Picture 2">
            <a:extLst>
              <a:ext uri="{FF2B5EF4-FFF2-40B4-BE49-F238E27FC236}">
                <a16:creationId xmlns:a16="http://schemas.microsoft.com/office/drawing/2014/main" id="{6574B433-D4D5-057E-B106-542AA17DA8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67831">
            <a:off x="4923184" y="5465497"/>
            <a:ext cx="789569" cy="10060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強制労働のイラスト">
            <a:extLst>
              <a:ext uri="{FF2B5EF4-FFF2-40B4-BE49-F238E27FC236}">
                <a16:creationId xmlns:a16="http://schemas.microsoft.com/office/drawing/2014/main" id="{1782B47D-AD8A-EA21-808A-29B9940A63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60255" y="1737292"/>
            <a:ext cx="1060322" cy="978147"/>
          </a:xfrm>
          <a:prstGeom prst="rect">
            <a:avLst/>
          </a:prstGeom>
          <a:noFill/>
          <a:extLst>
            <a:ext uri="{909E8E84-426E-40DD-AFC4-6F175D3DCCD1}">
              <a14:hiddenFill xmlns:a14="http://schemas.microsoft.com/office/drawing/2010/main">
                <a:solidFill>
                  <a:srgbClr val="FFFFFF"/>
                </a:solidFill>
              </a14:hiddenFill>
            </a:ext>
          </a:extLst>
        </p:spPr>
      </p:pic>
      <p:pic>
        <p:nvPicPr>
          <p:cNvPr id="10" name="図 9">
            <a:extLst>
              <a:ext uri="{FF2B5EF4-FFF2-40B4-BE49-F238E27FC236}">
                <a16:creationId xmlns:a16="http://schemas.microsoft.com/office/drawing/2014/main" id="{DBFE0AAE-7F89-142E-5910-235E91A23FEB}"/>
              </a:ext>
            </a:extLst>
          </p:cNvPr>
          <p:cNvPicPr>
            <a:picLocks noChangeAspect="1"/>
          </p:cNvPicPr>
          <p:nvPr/>
        </p:nvPicPr>
        <p:blipFill>
          <a:blip r:embed="rId5"/>
          <a:stretch>
            <a:fillRect/>
          </a:stretch>
        </p:blipFill>
        <p:spPr>
          <a:xfrm>
            <a:off x="10614197" y="2894826"/>
            <a:ext cx="1352438" cy="1351110"/>
          </a:xfrm>
          <a:prstGeom prst="rect">
            <a:avLst/>
          </a:prstGeom>
        </p:spPr>
      </p:pic>
      <p:pic>
        <p:nvPicPr>
          <p:cNvPr id="12" name="図 11">
            <a:extLst>
              <a:ext uri="{FF2B5EF4-FFF2-40B4-BE49-F238E27FC236}">
                <a16:creationId xmlns:a16="http://schemas.microsoft.com/office/drawing/2014/main" id="{7F3774C9-0287-89FD-34D0-8CDBF5931686}"/>
              </a:ext>
            </a:extLst>
          </p:cNvPr>
          <p:cNvPicPr>
            <a:picLocks noChangeAspect="1"/>
          </p:cNvPicPr>
          <p:nvPr/>
        </p:nvPicPr>
        <p:blipFill>
          <a:blip r:embed="rId6"/>
          <a:stretch>
            <a:fillRect/>
          </a:stretch>
        </p:blipFill>
        <p:spPr>
          <a:xfrm>
            <a:off x="10615524" y="4405239"/>
            <a:ext cx="1351111" cy="1351111"/>
          </a:xfrm>
          <a:prstGeom prst="rect">
            <a:avLst/>
          </a:prstGeom>
        </p:spPr>
      </p:pic>
      <p:sp>
        <p:nvSpPr>
          <p:cNvPr id="13" name="テキスト ボックス 12">
            <a:extLst>
              <a:ext uri="{FF2B5EF4-FFF2-40B4-BE49-F238E27FC236}">
                <a16:creationId xmlns:a16="http://schemas.microsoft.com/office/drawing/2014/main" id="{73E54973-C7FA-45BD-8822-814DE4EABDF0}"/>
              </a:ext>
            </a:extLst>
          </p:cNvPr>
          <p:cNvSpPr txBox="1"/>
          <p:nvPr/>
        </p:nvSpPr>
        <p:spPr>
          <a:xfrm>
            <a:off x="11112403" y="4386394"/>
            <a:ext cx="924339" cy="369332"/>
          </a:xfrm>
          <a:prstGeom prst="rect">
            <a:avLst/>
          </a:prstGeom>
          <a:noFill/>
        </p:spPr>
        <p:txBody>
          <a:bodyPr wrap="square" rtlCol="0">
            <a:spAutoFit/>
          </a:bodyPr>
          <a:lstStyle/>
          <a:p>
            <a:r>
              <a:rPr kumimoji="1" lang="en-US" altLang="ja-JP" b="1" dirty="0">
                <a:solidFill>
                  <a:schemeClr val="bg1"/>
                </a:solidFill>
              </a:rPr>
              <a:t>SBOM</a:t>
            </a:r>
            <a:endParaRPr kumimoji="1" lang="ja-JP" altLang="en-US" b="1" dirty="0">
              <a:solidFill>
                <a:schemeClr val="bg1"/>
              </a:solidFill>
            </a:endParaRPr>
          </a:p>
        </p:txBody>
      </p:sp>
      <p:sp>
        <p:nvSpPr>
          <p:cNvPr id="14" name="テキスト ボックス 13">
            <a:extLst>
              <a:ext uri="{FF2B5EF4-FFF2-40B4-BE49-F238E27FC236}">
                <a16:creationId xmlns:a16="http://schemas.microsoft.com/office/drawing/2014/main" id="{19738EBC-87DC-98B5-A94A-E91494A424A8}"/>
              </a:ext>
            </a:extLst>
          </p:cNvPr>
          <p:cNvSpPr txBox="1"/>
          <p:nvPr/>
        </p:nvSpPr>
        <p:spPr>
          <a:xfrm>
            <a:off x="10544745" y="5430932"/>
            <a:ext cx="1135315" cy="369332"/>
          </a:xfrm>
          <a:prstGeom prst="rect">
            <a:avLst/>
          </a:prstGeom>
          <a:noFill/>
        </p:spPr>
        <p:txBody>
          <a:bodyPr wrap="square" rtlCol="0">
            <a:spAutoFit/>
          </a:bodyPr>
          <a:lstStyle/>
          <a:p>
            <a:r>
              <a:rPr kumimoji="1" lang="ja-JP" altLang="en-US" b="1" dirty="0">
                <a:solidFill>
                  <a:srgbClr val="FFC000"/>
                </a:solidFill>
              </a:rPr>
              <a:t>脆弱性</a:t>
            </a:r>
          </a:p>
        </p:txBody>
      </p:sp>
      <p:sp>
        <p:nvSpPr>
          <p:cNvPr id="17" name="テキスト ボックス 16">
            <a:extLst>
              <a:ext uri="{FF2B5EF4-FFF2-40B4-BE49-F238E27FC236}">
                <a16:creationId xmlns:a16="http://schemas.microsoft.com/office/drawing/2014/main" id="{246E8042-A991-46DF-20D6-6CF49445DD5C}"/>
              </a:ext>
            </a:extLst>
          </p:cNvPr>
          <p:cNvSpPr txBox="1"/>
          <p:nvPr/>
        </p:nvSpPr>
        <p:spPr>
          <a:xfrm>
            <a:off x="10910499" y="5208670"/>
            <a:ext cx="1126243" cy="276999"/>
          </a:xfrm>
          <a:prstGeom prst="rect">
            <a:avLst/>
          </a:prstGeom>
          <a:noFill/>
        </p:spPr>
        <p:txBody>
          <a:bodyPr wrap="square" rtlCol="0">
            <a:spAutoFit/>
          </a:bodyPr>
          <a:lstStyle/>
          <a:p>
            <a:r>
              <a:rPr kumimoji="1" lang="ja-JP" altLang="en-US" sz="1200" b="1" dirty="0">
                <a:solidFill>
                  <a:srgbClr val="FF0000"/>
                </a:solidFill>
              </a:rPr>
              <a:t>前提条件あり</a:t>
            </a:r>
          </a:p>
        </p:txBody>
      </p:sp>
    </p:spTree>
    <p:extLst>
      <p:ext uri="{BB962C8B-B14F-4D97-AF65-F5344CB8AC3E}">
        <p14:creationId xmlns:p14="http://schemas.microsoft.com/office/powerpoint/2010/main" val="536307878"/>
      </p:ext>
    </p:extLst>
  </p:cSld>
  <p:clrMapOvr>
    <a:masterClrMapping/>
  </p:clrMapOvr>
  <mc:AlternateContent xmlns:mc="http://schemas.openxmlformats.org/markup-compatibility/2006" xmlns:p14="http://schemas.microsoft.com/office/powerpoint/2010/main">
    <mc:Choice Requires="p14">
      <p:transition spd="slow" p14:dur="2000" advTm="27000"/>
    </mc:Choice>
    <mc:Fallback xmlns="">
      <p:transition spd="slow" advTm="27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8D9AE210-F99A-93DC-4E7B-B54B816FC498}"/>
              </a:ext>
            </a:extLst>
          </p:cNvPr>
          <p:cNvSpPr>
            <a:spLocks noGrp="1"/>
          </p:cNvSpPr>
          <p:nvPr>
            <p:ph type="title"/>
          </p:nvPr>
        </p:nvSpPr>
        <p:spPr/>
        <p:txBody>
          <a:bodyPr>
            <a:normAutofit fontScale="90000"/>
          </a:bodyPr>
          <a:lstStyle/>
          <a:p>
            <a:endParaRPr lang="ja-JP" altLang="en-US"/>
          </a:p>
        </p:txBody>
      </p:sp>
      <p:pic>
        <p:nvPicPr>
          <p:cNvPr id="3" name="コンテンツ プレースホルダー 2" descr="タイムライン&#10;&#10;中程度の精度で自動的に生成された説明">
            <a:extLst>
              <a:ext uri="{FF2B5EF4-FFF2-40B4-BE49-F238E27FC236}">
                <a16:creationId xmlns:a16="http://schemas.microsoft.com/office/drawing/2014/main" id="{57903980-C632-458A-F97D-6FE98DFF8D7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12395" y="1280835"/>
            <a:ext cx="7104777" cy="4918692"/>
          </a:xfrm>
        </p:spPr>
      </p:pic>
      <p:sp>
        <p:nvSpPr>
          <p:cNvPr id="7" name="コンテンツ プレースホルダー 6">
            <a:extLst>
              <a:ext uri="{FF2B5EF4-FFF2-40B4-BE49-F238E27FC236}">
                <a16:creationId xmlns:a16="http://schemas.microsoft.com/office/drawing/2014/main" id="{490AFC5C-B5DE-9B9B-E4ED-1FA41C1259BE}"/>
              </a:ext>
            </a:extLst>
          </p:cNvPr>
          <p:cNvSpPr>
            <a:spLocks noGrp="1"/>
          </p:cNvSpPr>
          <p:nvPr>
            <p:ph sz="half" idx="2"/>
          </p:nvPr>
        </p:nvSpPr>
        <p:spPr>
          <a:xfrm>
            <a:off x="7902430" y="1361661"/>
            <a:ext cx="3451370" cy="4815302"/>
          </a:xfrm>
        </p:spPr>
        <p:txBody>
          <a:bodyPr>
            <a:normAutofit fontScale="77500" lnSpcReduction="20000"/>
          </a:bodyPr>
          <a:lstStyle/>
          <a:p>
            <a:pPr marL="0" indent="0">
              <a:buNone/>
            </a:pPr>
            <a:r>
              <a:rPr lang="ja-JP" altLang="en-US" dirty="0">
                <a:latin typeface="MS UI Gothic" panose="020B0600070205080204" pitchFamily="50" charset="-128"/>
                <a:ea typeface="MS UI Gothic" panose="020B0600070205080204" pitchFamily="50" charset="-128"/>
              </a:rPr>
              <a:t>大半は同意できるが</a:t>
            </a:r>
            <a:r>
              <a:rPr lang="en-US" altLang="ja-JP" dirty="0">
                <a:latin typeface="MS UI Gothic" panose="020B0600070205080204" pitchFamily="50" charset="-128"/>
                <a:ea typeface="MS UI Gothic" panose="020B0600070205080204" pitchFamily="50" charset="-128"/>
              </a:rPr>
              <a:t>…</a:t>
            </a:r>
          </a:p>
          <a:p>
            <a:r>
              <a:rPr lang="en-US" altLang="ja-JP" dirty="0">
                <a:latin typeface="MS UI Gothic" panose="020B0600070205080204" pitchFamily="50" charset="-128"/>
                <a:ea typeface="MS UI Gothic" panose="020B0600070205080204" pitchFamily="50" charset="-128"/>
              </a:rPr>
              <a:t>SBOM</a:t>
            </a:r>
            <a:r>
              <a:rPr lang="ja-JP" altLang="en-US" dirty="0">
                <a:latin typeface="MS UI Gothic" panose="020B0600070205080204" pitchFamily="50" charset="-128"/>
                <a:ea typeface="MS UI Gothic" panose="020B0600070205080204" pitchFamily="50" charset="-128"/>
              </a:rPr>
              <a:t>はあくまで「ソフトウェア部品表」であり、</a:t>
            </a:r>
            <a:r>
              <a:rPr lang="ja-JP" altLang="en-US" dirty="0">
                <a:solidFill>
                  <a:srgbClr val="FF0000"/>
                </a:solidFill>
                <a:latin typeface="MS UI Gothic" panose="020B0600070205080204" pitchFamily="50" charset="-128"/>
                <a:ea typeface="MS UI Gothic" panose="020B0600070205080204" pitchFamily="50" charset="-128"/>
              </a:rPr>
              <a:t>脆弱性対応に活用することを必須とするものではない</a:t>
            </a:r>
            <a:r>
              <a:rPr lang="ja-JP" altLang="en-US" dirty="0">
                <a:latin typeface="MS UI Gothic" panose="020B0600070205080204" pitchFamily="50" charset="-128"/>
                <a:ea typeface="MS UI Gothic" panose="020B0600070205080204" pitchFamily="50" charset="-128"/>
              </a:rPr>
              <a:t>、ことに留意が必要</a:t>
            </a:r>
            <a:endParaRPr lang="en-US" altLang="ja-JP" dirty="0">
              <a:latin typeface="MS UI Gothic" panose="020B0600070205080204" pitchFamily="50" charset="-128"/>
              <a:ea typeface="MS UI Gothic" panose="020B0600070205080204" pitchFamily="50" charset="-128"/>
            </a:endParaRPr>
          </a:p>
          <a:p>
            <a:r>
              <a:rPr lang="ja-JP" altLang="en-US" dirty="0">
                <a:latin typeface="MS UI Gothic" panose="020B0600070205080204" pitchFamily="50" charset="-128"/>
                <a:ea typeface="MS UI Gothic" panose="020B0600070205080204" pitchFamily="50" charset="-128"/>
              </a:rPr>
              <a:t>フォーマットは、今のところ「最小要件」が共通して使えるので、各フォーマット間で最小要件をコンバートして使えばいいじゃない、というのが</a:t>
            </a:r>
            <a:r>
              <a:rPr lang="en-US" altLang="ja-JP" dirty="0" err="1">
                <a:latin typeface="MS UI Gothic" panose="020B0600070205080204" pitchFamily="50" charset="-128"/>
                <a:ea typeface="MS UI Gothic" panose="020B0600070205080204" pitchFamily="50" charset="-128"/>
              </a:rPr>
              <a:t>OpenSSF</a:t>
            </a:r>
            <a:r>
              <a:rPr lang="ja-JP" altLang="en-US" dirty="0">
                <a:latin typeface="MS UI Gothic" panose="020B0600070205080204" pitchFamily="50" charset="-128"/>
                <a:ea typeface="MS UI Gothic" panose="020B0600070205080204" pitchFamily="50" charset="-128"/>
              </a:rPr>
              <a:t>での志向と思われる</a:t>
            </a:r>
            <a:endParaRPr lang="en-US" altLang="ja-JP" dirty="0">
              <a:latin typeface="MS UI Gothic" panose="020B0600070205080204" pitchFamily="50" charset="-128"/>
              <a:ea typeface="MS UI Gothic" panose="020B0600070205080204" pitchFamily="50" charset="-128"/>
            </a:endParaRPr>
          </a:p>
          <a:p>
            <a:pPr lvl="1"/>
            <a:r>
              <a:rPr lang="ja-JP" altLang="en-US" dirty="0">
                <a:latin typeface="MS UI Gothic" panose="020B0600070205080204" pitchFamily="50" charset="-128"/>
                <a:ea typeface="MS UI Gothic" panose="020B0600070205080204" pitchFamily="50" charset="-128"/>
              </a:rPr>
              <a:t>現状のフォーマットは必ずしも現在の運用に最適というわけではないので、</a:t>
            </a:r>
            <a:r>
              <a:rPr lang="ja-JP" altLang="en-US" dirty="0">
                <a:solidFill>
                  <a:srgbClr val="FF0000"/>
                </a:solidFill>
                <a:latin typeface="MS UI Gothic" panose="020B0600070205080204" pitchFamily="50" charset="-128"/>
                <a:ea typeface="MS UI Gothic" panose="020B0600070205080204" pitchFamily="50" charset="-128"/>
              </a:rPr>
              <a:t>今後新しいフォーマットが発生する可能性は十分あり得る</a:t>
            </a:r>
          </a:p>
        </p:txBody>
      </p:sp>
      <p:sp>
        <p:nvSpPr>
          <p:cNvPr id="4" name="スライド番号プレースホルダー 3">
            <a:extLst>
              <a:ext uri="{FF2B5EF4-FFF2-40B4-BE49-F238E27FC236}">
                <a16:creationId xmlns:a16="http://schemas.microsoft.com/office/drawing/2014/main" id="{9ACB50F7-D24D-34AF-16CF-11B0FC381601}"/>
              </a:ext>
            </a:extLst>
          </p:cNvPr>
          <p:cNvSpPr>
            <a:spLocks noGrp="1"/>
          </p:cNvSpPr>
          <p:nvPr>
            <p:ph type="sldNum" sz="quarter" idx="12"/>
          </p:nvPr>
        </p:nvSpPr>
        <p:spPr/>
        <p:txBody>
          <a:bodyPr/>
          <a:lstStyle/>
          <a:p>
            <a:fld id="{FC435747-DFB9-42AB-9872-E74B36509AFC}" type="slidenum">
              <a:rPr kumimoji="1" lang="ja-JP" altLang="en-US" smtClean="0"/>
              <a:t>15</a:t>
            </a:fld>
            <a:endParaRPr kumimoji="1" lang="ja-JP" altLang="en-US"/>
          </a:p>
        </p:txBody>
      </p:sp>
    </p:spTree>
    <p:extLst>
      <p:ext uri="{BB962C8B-B14F-4D97-AF65-F5344CB8AC3E}">
        <p14:creationId xmlns:p14="http://schemas.microsoft.com/office/powerpoint/2010/main" val="3557347057"/>
      </p:ext>
    </p:extLst>
  </p:cSld>
  <p:clrMapOvr>
    <a:masterClrMapping/>
  </p:clrMapOvr>
  <mc:AlternateContent xmlns:mc="http://schemas.openxmlformats.org/markup-compatibility/2006" xmlns:p14="http://schemas.microsoft.com/office/powerpoint/2010/main">
    <mc:Choice Requires="p14">
      <p:transition spd="slow" p14:dur="2000" advTm="27000"/>
    </mc:Choice>
    <mc:Fallback xmlns="">
      <p:transition spd="slow" advTm="27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8D9AE210-F99A-93DC-4E7B-B54B816FC498}"/>
              </a:ext>
            </a:extLst>
          </p:cNvPr>
          <p:cNvSpPr>
            <a:spLocks noGrp="1"/>
          </p:cNvSpPr>
          <p:nvPr>
            <p:ph type="title"/>
          </p:nvPr>
        </p:nvSpPr>
        <p:spPr/>
        <p:txBody>
          <a:bodyPr>
            <a:normAutofit fontScale="90000"/>
          </a:bodyPr>
          <a:lstStyle/>
          <a:p>
            <a:endParaRPr lang="ja-JP" altLang="en-US"/>
          </a:p>
        </p:txBody>
      </p:sp>
      <p:pic>
        <p:nvPicPr>
          <p:cNvPr id="3" name="コンテンツ プレースホルダー 2" descr="テキスト&#10;&#10;自動的に生成された説明">
            <a:extLst>
              <a:ext uri="{FF2B5EF4-FFF2-40B4-BE49-F238E27FC236}">
                <a16:creationId xmlns:a16="http://schemas.microsoft.com/office/drawing/2014/main" id="{9AA9B443-18C7-D7AA-6D5E-D8B64D0095E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6807" y="1476462"/>
            <a:ext cx="5902993" cy="4086687"/>
          </a:xfrm>
          <a:prstGeom prst="rect">
            <a:avLst/>
          </a:prstGeom>
          <a:ln>
            <a:noFill/>
          </a:ln>
          <a:effectLst>
            <a:outerShdw blurRad="292100" dist="139700" dir="2700000" algn="tl" rotWithShape="0">
              <a:srgbClr val="333333">
                <a:alpha val="65000"/>
              </a:srgbClr>
            </a:outerShdw>
          </a:effectLst>
        </p:spPr>
      </p:pic>
      <p:sp>
        <p:nvSpPr>
          <p:cNvPr id="7" name="コンテンツ プレースホルダー 6">
            <a:extLst>
              <a:ext uri="{FF2B5EF4-FFF2-40B4-BE49-F238E27FC236}">
                <a16:creationId xmlns:a16="http://schemas.microsoft.com/office/drawing/2014/main" id="{490AFC5C-B5DE-9B9B-E4ED-1FA41C1259BE}"/>
              </a:ext>
            </a:extLst>
          </p:cNvPr>
          <p:cNvSpPr>
            <a:spLocks noGrp="1"/>
          </p:cNvSpPr>
          <p:nvPr>
            <p:ph sz="half" idx="2"/>
          </p:nvPr>
        </p:nvSpPr>
        <p:spPr/>
        <p:txBody>
          <a:bodyPr>
            <a:normAutofit fontScale="92500" lnSpcReduction="20000"/>
          </a:bodyPr>
          <a:lstStyle/>
          <a:p>
            <a:pPr marL="0" indent="0">
              <a:buNone/>
            </a:pPr>
            <a:r>
              <a:rPr lang="ja-JP" altLang="en-US" dirty="0">
                <a:latin typeface="MS UI Gothic" panose="020B0600070205080204" pitchFamily="50" charset="-128"/>
                <a:ea typeface="MS UI Gothic" panose="020B0600070205080204" pitchFamily="50" charset="-128"/>
              </a:rPr>
              <a:t>以下、各フェーズでの検討点が書かれている。</a:t>
            </a:r>
            <a:endParaRPr lang="en-US" altLang="ja-JP" dirty="0">
              <a:latin typeface="MS UI Gothic" panose="020B0600070205080204" pitchFamily="50" charset="-128"/>
              <a:ea typeface="MS UI Gothic" panose="020B0600070205080204" pitchFamily="50" charset="-128"/>
            </a:endParaRPr>
          </a:p>
          <a:p>
            <a:r>
              <a:rPr lang="en-US" altLang="ja-JP" dirty="0">
                <a:latin typeface="MS UI Gothic" panose="020B0600070205080204" pitchFamily="50" charset="-128"/>
                <a:ea typeface="MS UI Gothic" panose="020B0600070205080204" pitchFamily="50" charset="-128"/>
              </a:rPr>
              <a:t>1-1:</a:t>
            </a:r>
            <a:r>
              <a:rPr lang="en-US" altLang="ja-JP" dirty="0">
                <a:solidFill>
                  <a:srgbClr val="FF0000"/>
                </a:solidFill>
                <a:latin typeface="MS UI Gothic" panose="020B0600070205080204" pitchFamily="50" charset="-128"/>
                <a:ea typeface="MS UI Gothic" panose="020B0600070205080204" pitchFamily="50" charset="-128"/>
              </a:rPr>
              <a:t>SBOM</a:t>
            </a:r>
            <a:r>
              <a:rPr lang="ja-JP" altLang="en-US" dirty="0">
                <a:solidFill>
                  <a:srgbClr val="FF0000"/>
                </a:solidFill>
                <a:latin typeface="MS UI Gothic" panose="020B0600070205080204" pitchFamily="50" charset="-128"/>
                <a:ea typeface="MS UI Gothic" panose="020B0600070205080204" pitchFamily="50" charset="-128"/>
              </a:rPr>
              <a:t>適用範囲の明確化</a:t>
            </a:r>
            <a:endParaRPr lang="en-US" altLang="ja-JP" dirty="0">
              <a:solidFill>
                <a:srgbClr val="FF0000"/>
              </a:solidFill>
              <a:latin typeface="MS UI Gothic" panose="020B0600070205080204" pitchFamily="50" charset="-128"/>
              <a:ea typeface="MS UI Gothic" panose="020B0600070205080204" pitchFamily="50" charset="-128"/>
            </a:endParaRPr>
          </a:p>
          <a:p>
            <a:r>
              <a:rPr lang="en-US" altLang="ja-JP" dirty="0">
                <a:latin typeface="MS UI Gothic" panose="020B0600070205080204" pitchFamily="50" charset="-128"/>
                <a:ea typeface="MS UI Gothic" panose="020B0600070205080204" pitchFamily="50" charset="-128"/>
              </a:rPr>
              <a:t>1-2:SBOM</a:t>
            </a:r>
            <a:r>
              <a:rPr lang="ja-JP" altLang="en-US" dirty="0">
                <a:latin typeface="MS UI Gothic" panose="020B0600070205080204" pitchFamily="50" charset="-128"/>
                <a:ea typeface="MS UI Gothic" panose="020B0600070205080204" pitchFamily="50" charset="-128"/>
              </a:rPr>
              <a:t>ツールの選定</a:t>
            </a:r>
            <a:endParaRPr lang="en-US" altLang="ja-JP" dirty="0">
              <a:latin typeface="MS UI Gothic" panose="020B0600070205080204" pitchFamily="50" charset="-128"/>
              <a:ea typeface="MS UI Gothic" panose="020B0600070205080204" pitchFamily="50" charset="-128"/>
            </a:endParaRPr>
          </a:p>
          <a:p>
            <a:r>
              <a:rPr lang="en-US" altLang="ja-JP" dirty="0">
                <a:latin typeface="MS UI Gothic" panose="020B0600070205080204" pitchFamily="50" charset="-128"/>
                <a:ea typeface="MS UI Gothic" panose="020B0600070205080204" pitchFamily="50" charset="-128"/>
              </a:rPr>
              <a:t>1-3:SBOM</a:t>
            </a:r>
            <a:r>
              <a:rPr lang="ja-JP" altLang="en-US" dirty="0">
                <a:latin typeface="MS UI Gothic" panose="020B0600070205080204" pitchFamily="50" charset="-128"/>
                <a:ea typeface="MS UI Gothic" panose="020B0600070205080204" pitchFamily="50" charset="-128"/>
              </a:rPr>
              <a:t>ツールの導入・設定</a:t>
            </a:r>
            <a:endParaRPr lang="en-US" altLang="ja-JP" dirty="0">
              <a:latin typeface="MS UI Gothic" panose="020B0600070205080204" pitchFamily="50" charset="-128"/>
              <a:ea typeface="MS UI Gothic" panose="020B0600070205080204" pitchFamily="50" charset="-128"/>
            </a:endParaRPr>
          </a:p>
          <a:p>
            <a:r>
              <a:rPr lang="en-US" altLang="ja-JP" dirty="0">
                <a:latin typeface="MS UI Gothic" panose="020B0600070205080204" pitchFamily="50" charset="-128"/>
                <a:ea typeface="MS UI Gothic" panose="020B0600070205080204" pitchFamily="50" charset="-128"/>
              </a:rPr>
              <a:t>1-4:SBOM</a:t>
            </a:r>
            <a:r>
              <a:rPr lang="ja-JP" altLang="en-US" dirty="0">
                <a:latin typeface="MS UI Gothic" panose="020B0600070205080204" pitchFamily="50" charset="-128"/>
                <a:ea typeface="MS UI Gothic" panose="020B0600070205080204" pitchFamily="50" charset="-128"/>
              </a:rPr>
              <a:t>ツールに関する学習</a:t>
            </a:r>
            <a:endParaRPr lang="en-US" altLang="ja-JP" dirty="0">
              <a:latin typeface="MS UI Gothic" panose="020B0600070205080204" pitchFamily="50" charset="-128"/>
              <a:ea typeface="MS UI Gothic" panose="020B0600070205080204" pitchFamily="50" charset="-128"/>
            </a:endParaRPr>
          </a:p>
          <a:p>
            <a:pPr marL="0" indent="0">
              <a:buNone/>
            </a:pPr>
            <a:endParaRPr lang="en-US" altLang="ja-JP" dirty="0">
              <a:latin typeface="MS UI Gothic" panose="020B0600070205080204" pitchFamily="50" charset="-128"/>
              <a:ea typeface="MS UI Gothic" panose="020B0600070205080204" pitchFamily="50" charset="-128"/>
            </a:endParaRPr>
          </a:p>
          <a:p>
            <a:pPr marL="0" indent="0">
              <a:buNone/>
            </a:pPr>
            <a:r>
              <a:rPr lang="ja-JP" altLang="en-US" dirty="0">
                <a:latin typeface="MS UI Gothic" panose="020B0600070205080204" pitchFamily="50" charset="-128"/>
                <a:ea typeface="MS UI Gothic" panose="020B0600070205080204" pitchFamily="50" charset="-128"/>
              </a:rPr>
              <a:t>フェーズごとに閉じる話ではなく、すべてのフェーズに対して検討をしてから動く必要がある。</a:t>
            </a:r>
            <a:endParaRPr lang="en-US" altLang="ja-JP" dirty="0">
              <a:latin typeface="MS UI Gothic" panose="020B0600070205080204" pitchFamily="50" charset="-128"/>
              <a:ea typeface="MS UI Gothic" panose="020B0600070205080204" pitchFamily="50" charset="-128"/>
            </a:endParaRPr>
          </a:p>
          <a:p>
            <a:r>
              <a:rPr lang="en-US" altLang="ja-JP" dirty="0">
                <a:latin typeface="MS UI Gothic" panose="020B0600070205080204" pitchFamily="50" charset="-128"/>
                <a:ea typeface="MS UI Gothic" panose="020B0600070205080204" pitchFamily="50" charset="-128"/>
              </a:rPr>
              <a:t>SBOM</a:t>
            </a:r>
            <a:r>
              <a:rPr lang="ja-JP" altLang="en-US" dirty="0">
                <a:latin typeface="MS UI Gothic" panose="020B0600070205080204" pitchFamily="50" charset="-128"/>
                <a:ea typeface="MS UI Gothic" panose="020B0600070205080204" pitchFamily="50" charset="-128"/>
              </a:rPr>
              <a:t>ツールを選定したが、サプライチェーン上では利用がしづらいツールで再検討が必要になる、等がある</a:t>
            </a:r>
          </a:p>
        </p:txBody>
      </p:sp>
      <p:sp>
        <p:nvSpPr>
          <p:cNvPr id="4" name="スライド番号プレースホルダー 3">
            <a:extLst>
              <a:ext uri="{FF2B5EF4-FFF2-40B4-BE49-F238E27FC236}">
                <a16:creationId xmlns:a16="http://schemas.microsoft.com/office/drawing/2014/main" id="{9ACB50F7-D24D-34AF-16CF-11B0FC381601}"/>
              </a:ext>
            </a:extLst>
          </p:cNvPr>
          <p:cNvSpPr>
            <a:spLocks noGrp="1"/>
          </p:cNvSpPr>
          <p:nvPr>
            <p:ph type="sldNum" sz="quarter" idx="12"/>
          </p:nvPr>
        </p:nvSpPr>
        <p:spPr/>
        <p:txBody>
          <a:bodyPr/>
          <a:lstStyle/>
          <a:p>
            <a:fld id="{FC435747-DFB9-42AB-9872-E74B36509AFC}" type="slidenum">
              <a:rPr kumimoji="1" lang="ja-JP" altLang="en-US" smtClean="0"/>
              <a:t>16</a:t>
            </a:fld>
            <a:endParaRPr kumimoji="1" lang="ja-JP" altLang="en-US"/>
          </a:p>
        </p:txBody>
      </p:sp>
      <p:sp>
        <p:nvSpPr>
          <p:cNvPr id="2" name="正方形/長方形 1">
            <a:extLst>
              <a:ext uri="{FF2B5EF4-FFF2-40B4-BE49-F238E27FC236}">
                <a16:creationId xmlns:a16="http://schemas.microsoft.com/office/drawing/2014/main" id="{7402BBE5-1B10-E6BE-5ADC-DA009E29B7C3}"/>
              </a:ext>
            </a:extLst>
          </p:cNvPr>
          <p:cNvSpPr/>
          <p:nvPr/>
        </p:nvSpPr>
        <p:spPr>
          <a:xfrm>
            <a:off x="179270" y="2425969"/>
            <a:ext cx="810632" cy="3244989"/>
          </a:xfrm>
          <a:prstGeom prst="rect">
            <a:avLst/>
          </a:prstGeom>
          <a:noFill/>
          <a:ln w="444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654419867"/>
      </p:ext>
    </p:extLst>
  </p:cSld>
  <p:clrMapOvr>
    <a:masterClrMapping/>
  </p:clrMapOvr>
  <mc:AlternateContent xmlns:mc="http://schemas.openxmlformats.org/markup-compatibility/2006" xmlns:p14="http://schemas.microsoft.com/office/powerpoint/2010/main">
    <mc:Choice Requires="p14">
      <p:transition spd="slow" p14:dur="2000" advTm="27000"/>
    </mc:Choice>
    <mc:Fallback xmlns="">
      <p:transition spd="slow" advTm="27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8D9AE210-F99A-93DC-4E7B-B54B816FC498}"/>
              </a:ext>
            </a:extLst>
          </p:cNvPr>
          <p:cNvSpPr>
            <a:spLocks noGrp="1"/>
          </p:cNvSpPr>
          <p:nvPr>
            <p:ph type="title"/>
          </p:nvPr>
        </p:nvSpPr>
        <p:spPr/>
        <p:txBody>
          <a:bodyPr>
            <a:normAutofit fontScale="90000"/>
          </a:bodyPr>
          <a:lstStyle/>
          <a:p>
            <a:endParaRPr lang="ja-JP" altLang="en-US"/>
          </a:p>
        </p:txBody>
      </p:sp>
      <p:pic>
        <p:nvPicPr>
          <p:cNvPr id="3" name="コンテンツ プレースホルダー 2" descr="テキスト&#10;&#10;自動的に生成された説明">
            <a:extLst>
              <a:ext uri="{FF2B5EF4-FFF2-40B4-BE49-F238E27FC236}">
                <a16:creationId xmlns:a16="http://schemas.microsoft.com/office/drawing/2014/main" id="{7DEA9229-F869-19A3-46A0-B32C2AE7C30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1975888"/>
            <a:ext cx="5181600" cy="3587261"/>
          </a:xfrm>
          <a:prstGeom prst="rect">
            <a:avLst/>
          </a:prstGeom>
          <a:ln>
            <a:noFill/>
          </a:ln>
          <a:effectLst>
            <a:outerShdw blurRad="292100" dist="139700" dir="2700000" algn="tl" rotWithShape="0">
              <a:srgbClr val="333333">
                <a:alpha val="65000"/>
              </a:srgbClr>
            </a:outerShdw>
          </a:effectLst>
        </p:spPr>
      </p:pic>
      <p:sp>
        <p:nvSpPr>
          <p:cNvPr id="4" name="スライド番号プレースホルダー 3">
            <a:extLst>
              <a:ext uri="{FF2B5EF4-FFF2-40B4-BE49-F238E27FC236}">
                <a16:creationId xmlns:a16="http://schemas.microsoft.com/office/drawing/2014/main" id="{9ACB50F7-D24D-34AF-16CF-11B0FC381601}"/>
              </a:ext>
            </a:extLst>
          </p:cNvPr>
          <p:cNvSpPr>
            <a:spLocks noGrp="1"/>
          </p:cNvSpPr>
          <p:nvPr>
            <p:ph type="sldNum" sz="quarter" idx="12"/>
          </p:nvPr>
        </p:nvSpPr>
        <p:spPr/>
        <p:txBody>
          <a:bodyPr/>
          <a:lstStyle/>
          <a:p>
            <a:fld id="{FC435747-DFB9-42AB-9872-E74B36509AFC}" type="slidenum">
              <a:rPr kumimoji="1" lang="ja-JP" altLang="en-US" smtClean="0"/>
              <a:t>17</a:t>
            </a:fld>
            <a:endParaRPr kumimoji="1" lang="ja-JP" altLang="en-US"/>
          </a:p>
        </p:txBody>
      </p:sp>
      <p:pic>
        <p:nvPicPr>
          <p:cNvPr id="8" name="コンテンツ プレースホルダー 2" descr="テキスト, メール&#10;&#10;自動的に生成された説明">
            <a:extLst>
              <a:ext uri="{FF2B5EF4-FFF2-40B4-BE49-F238E27FC236}">
                <a16:creationId xmlns:a16="http://schemas.microsoft.com/office/drawing/2014/main" id="{A7238DCF-417E-57D3-C365-C4ABAE2387A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975888"/>
            <a:ext cx="5181600" cy="3587261"/>
          </a:xfrm>
          <a:prstGeom prst="rect">
            <a:avLst/>
          </a:prstGeom>
          <a:ln>
            <a:noFill/>
          </a:ln>
          <a:effectLst>
            <a:outerShdw blurRad="292100" dist="139700" dir="2700000" algn="tl" rotWithShape="0">
              <a:srgbClr val="333333">
                <a:alpha val="65000"/>
              </a:srgbClr>
            </a:outerShdw>
          </a:effectLst>
        </p:spPr>
      </p:pic>
      <p:sp>
        <p:nvSpPr>
          <p:cNvPr id="2" name="正方形/長方形 1">
            <a:extLst>
              <a:ext uri="{FF2B5EF4-FFF2-40B4-BE49-F238E27FC236}">
                <a16:creationId xmlns:a16="http://schemas.microsoft.com/office/drawing/2014/main" id="{07A20B9A-7F2D-6405-2556-608A8C0C2C7F}"/>
              </a:ext>
            </a:extLst>
          </p:cNvPr>
          <p:cNvSpPr/>
          <p:nvPr/>
        </p:nvSpPr>
        <p:spPr>
          <a:xfrm>
            <a:off x="838201" y="2876470"/>
            <a:ext cx="806042" cy="2559596"/>
          </a:xfrm>
          <a:prstGeom prst="rect">
            <a:avLst/>
          </a:prstGeom>
          <a:noFill/>
          <a:ln w="444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正方形/長方形 5">
            <a:extLst>
              <a:ext uri="{FF2B5EF4-FFF2-40B4-BE49-F238E27FC236}">
                <a16:creationId xmlns:a16="http://schemas.microsoft.com/office/drawing/2014/main" id="{D9F47830-3E58-3BC8-B36A-4912D38EA57F}"/>
              </a:ext>
            </a:extLst>
          </p:cNvPr>
          <p:cNvSpPr/>
          <p:nvPr/>
        </p:nvSpPr>
        <p:spPr>
          <a:xfrm>
            <a:off x="6244510" y="2795085"/>
            <a:ext cx="793853" cy="1667858"/>
          </a:xfrm>
          <a:prstGeom prst="rect">
            <a:avLst/>
          </a:prstGeom>
          <a:noFill/>
          <a:ln w="444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565449032"/>
      </p:ext>
    </p:extLst>
  </p:cSld>
  <p:clrMapOvr>
    <a:masterClrMapping/>
  </p:clrMapOvr>
  <mc:AlternateContent xmlns:mc="http://schemas.openxmlformats.org/markup-compatibility/2006" xmlns:p14="http://schemas.microsoft.com/office/powerpoint/2010/main">
    <mc:Choice Requires="p14">
      <p:transition spd="slow" p14:dur="2000" advTm="27000"/>
    </mc:Choice>
    <mc:Fallback xmlns="">
      <p:transition spd="slow" advTm="27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8D9AE210-F99A-93DC-4E7B-B54B816FC498}"/>
              </a:ext>
            </a:extLst>
          </p:cNvPr>
          <p:cNvSpPr>
            <a:spLocks noGrp="1"/>
          </p:cNvSpPr>
          <p:nvPr>
            <p:ph type="title"/>
          </p:nvPr>
        </p:nvSpPr>
        <p:spPr/>
        <p:txBody>
          <a:bodyPr>
            <a:normAutofit fontScale="90000"/>
          </a:bodyPr>
          <a:lstStyle/>
          <a:p>
            <a:endParaRPr lang="ja-JP" altLang="en-US"/>
          </a:p>
        </p:txBody>
      </p:sp>
      <p:pic>
        <p:nvPicPr>
          <p:cNvPr id="3" name="コンテンツ プレースホルダー 2" descr="テーブル&#10;&#10;自動的に生成された説明">
            <a:extLst>
              <a:ext uri="{FF2B5EF4-FFF2-40B4-BE49-F238E27FC236}">
                <a16:creationId xmlns:a16="http://schemas.microsoft.com/office/drawing/2014/main" id="{B24C329E-97E9-4670-59CF-85FDF517F3E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68772" y="1717579"/>
            <a:ext cx="5927228" cy="4103465"/>
          </a:xfrm>
          <a:prstGeom prst="rect">
            <a:avLst/>
          </a:prstGeom>
          <a:ln>
            <a:noFill/>
          </a:ln>
          <a:effectLst>
            <a:outerShdw blurRad="292100" dist="139700" dir="2700000" algn="tl" rotWithShape="0">
              <a:srgbClr val="333333">
                <a:alpha val="65000"/>
              </a:srgbClr>
            </a:outerShdw>
          </a:effectLst>
        </p:spPr>
      </p:pic>
      <p:sp>
        <p:nvSpPr>
          <p:cNvPr id="7" name="コンテンツ プレースホルダー 6">
            <a:extLst>
              <a:ext uri="{FF2B5EF4-FFF2-40B4-BE49-F238E27FC236}">
                <a16:creationId xmlns:a16="http://schemas.microsoft.com/office/drawing/2014/main" id="{490AFC5C-B5DE-9B9B-E4ED-1FA41C1259BE}"/>
              </a:ext>
            </a:extLst>
          </p:cNvPr>
          <p:cNvSpPr>
            <a:spLocks noGrp="1"/>
          </p:cNvSpPr>
          <p:nvPr>
            <p:ph sz="half" idx="2"/>
          </p:nvPr>
        </p:nvSpPr>
        <p:spPr/>
        <p:txBody>
          <a:bodyPr/>
          <a:lstStyle/>
          <a:p>
            <a:pPr marL="0" indent="0">
              <a:buNone/>
            </a:pPr>
            <a:r>
              <a:rPr lang="ja-JP" altLang="en-US" dirty="0">
                <a:latin typeface="MS UI Gothic" panose="020B0600070205080204" pitchFamily="50" charset="-128"/>
                <a:ea typeface="MS UI Gothic" panose="020B0600070205080204" pitchFamily="50" charset="-128"/>
              </a:rPr>
              <a:t>対応範囲などを、自動車</a:t>
            </a:r>
            <a:r>
              <a:rPr lang="en-US" altLang="ja-JP" dirty="0">
                <a:latin typeface="MS UI Gothic" panose="020B0600070205080204" pitchFamily="50" charset="-128"/>
                <a:ea typeface="MS UI Gothic" panose="020B0600070205080204" pitchFamily="50" charset="-128"/>
              </a:rPr>
              <a:t>/</a:t>
            </a:r>
            <a:r>
              <a:rPr lang="ja-JP" altLang="en-US" dirty="0">
                <a:latin typeface="MS UI Gothic" panose="020B0600070205080204" pitchFamily="50" charset="-128"/>
                <a:ea typeface="MS UI Gothic" panose="020B0600070205080204" pitchFamily="50" charset="-128"/>
              </a:rPr>
              <a:t>ソフトウェア分野</a:t>
            </a:r>
            <a:r>
              <a:rPr lang="en-US" altLang="ja-JP" dirty="0">
                <a:latin typeface="MS UI Gothic" panose="020B0600070205080204" pitchFamily="50" charset="-128"/>
                <a:ea typeface="MS UI Gothic" panose="020B0600070205080204" pitchFamily="50" charset="-128"/>
              </a:rPr>
              <a:t>/</a:t>
            </a:r>
            <a:r>
              <a:rPr lang="ja-JP" altLang="en-US" dirty="0">
                <a:latin typeface="MS UI Gothic" panose="020B0600070205080204" pitchFamily="50" charset="-128"/>
                <a:ea typeface="MS UI Gothic" panose="020B0600070205080204" pitchFamily="50" charset="-128"/>
              </a:rPr>
              <a:t>医療機器分野 はどう考えているのかが、なんとなく記載されている</a:t>
            </a:r>
          </a:p>
        </p:txBody>
      </p:sp>
      <p:sp>
        <p:nvSpPr>
          <p:cNvPr id="4" name="スライド番号プレースホルダー 3">
            <a:extLst>
              <a:ext uri="{FF2B5EF4-FFF2-40B4-BE49-F238E27FC236}">
                <a16:creationId xmlns:a16="http://schemas.microsoft.com/office/drawing/2014/main" id="{9ACB50F7-D24D-34AF-16CF-11B0FC381601}"/>
              </a:ext>
            </a:extLst>
          </p:cNvPr>
          <p:cNvSpPr>
            <a:spLocks noGrp="1"/>
          </p:cNvSpPr>
          <p:nvPr>
            <p:ph type="sldNum" sz="quarter" idx="12"/>
          </p:nvPr>
        </p:nvSpPr>
        <p:spPr/>
        <p:txBody>
          <a:bodyPr/>
          <a:lstStyle/>
          <a:p>
            <a:fld id="{FC435747-DFB9-42AB-9872-E74B36509AFC}" type="slidenum">
              <a:rPr kumimoji="1" lang="ja-JP" altLang="en-US" smtClean="0"/>
              <a:t>18</a:t>
            </a:fld>
            <a:endParaRPr kumimoji="1" lang="ja-JP" altLang="en-US"/>
          </a:p>
        </p:txBody>
      </p:sp>
    </p:spTree>
    <p:extLst>
      <p:ext uri="{BB962C8B-B14F-4D97-AF65-F5344CB8AC3E}">
        <p14:creationId xmlns:p14="http://schemas.microsoft.com/office/powerpoint/2010/main" val="116860131"/>
      </p:ext>
    </p:extLst>
  </p:cSld>
  <p:clrMapOvr>
    <a:masterClrMapping/>
  </p:clrMapOvr>
  <mc:AlternateContent xmlns:mc="http://schemas.openxmlformats.org/markup-compatibility/2006" xmlns:p14="http://schemas.microsoft.com/office/powerpoint/2010/main">
    <mc:Choice Requires="p14">
      <p:transition spd="slow" p14:dur="2000" advTm="27000"/>
    </mc:Choice>
    <mc:Fallback xmlns="">
      <p:transition spd="slow" advTm="27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8D9AE210-F99A-93DC-4E7B-B54B816FC498}"/>
              </a:ext>
            </a:extLst>
          </p:cNvPr>
          <p:cNvSpPr>
            <a:spLocks noGrp="1"/>
          </p:cNvSpPr>
          <p:nvPr>
            <p:ph type="title"/>
          </p:nvPr>
        </p:nvSpPr>
        <p:spPr/>
        <p:txBody>
          <a:bodyPr>
            <a:normAutofit fontScale="90000"/>
          </a:bodyPr>
          <a:lstStyle/>
          <a:p>
            <a:endParaRPr lang="ja-JP" altLang="en-US"/>
          </a:p>
        </p:txBody>
      </p:sp>
      <p:pic>
        <p:nvPicPr>
          <p:cNvPr id="3" name="コンテンツ プレースホルダー 2" descr="ダイアグラム&#10;&#10;自動的に生成された説明">
            <a:extLst>
              <a:ext uri="{FF2B5EF4-FFF2-40B4-BE49-F238E27FC236}">
                <a16:creationId xmlns:a16="http://schemas.microsoft.com/office/drawing/2014/main" id="{FB0E4F34-F7F6-25A1-FEEE-963D9A95032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9665" y="1753300"/>
            <a:ext cx="5870136" cy="4063940"/>
          </a:xfrm>
          <a:prstGeom prst="rect">
            <a:avLst/>
          </a:prstGeom>
          <a:ln>
            <a:noFill/>
          </a:ln>
          <a:effectLst>
            <a:outerShdw blurRad="292100" dist="139700" dir="2700000" algn="tl" rotWithShape="0">
              <a:srgbClr val="333333">
                <a:alpha val="65000"/>
              </a:srgbClr>
            </a:outerShdw>
          </a:effectLst>
        </p:spPr>
      </p:pic>
      <p:sp>
        <p:nvSpPr>
          <p:cNvPr id="7" name="コンテンツ プレースホルダー 6">
            <a:extLst>
              <a:ext uri="{FF2B5EF4-FFF2-40B4-BE49-F238E27FC236}">
                <a16:creationId xmlns:a16="http://schemas.microsoft.com/office/drawing/2014/main" id="{490AFC5C-B5DE-9B9B-E4ED-1FA41C1259BE}"/>
              </a:ext>
            </a:extLst>
          </p:cNvPr>
          <p:cNvSpPr>
            <a:spLocks noGrp="1"/>
          </p:cNvSpPr>
          <p:nvPr>
            <p:ph sz="half" idx="2"/>
          </p:nvPr>
        </p:nvSpPr>
        <p:spPr/>
        <p:txBody>
          <a:bodyPr>
            <a:normAutofit fontScale="85000" lnSpcReduction="20000"/>
          </a:bodyPr>
          <a:lstStyle/>
          <a:p>
            <a:pPr marL="0" indent="0">
              <a:buNone/>
            </a:pPr>
            <a:r>
              <a:rPr lang="en-US" altLang="ja-JP" dirty="0">
                <a:latin typeface="MS UI Gothic" panose="020B0600070205080204" pitchFamily="50" charset="-128"/>
                <a:ea typeface="MS UI Gothic" panose="020B0600070205080204" pitchFamily="50" charset="-128"/>
              </a:rPr>
              <a:t>SBOM</a:t>
            </a:r>
            <a:r>
              <a:rPr lang="ja-JP" altLang="en-US" dirty="0">
                <a:latin typeface="MS UI Gothic" panose="020B0600070205080204" pitchFamily="50" charset="-128"/>
                <a:ea typeface="MS UI Gothic" panose="020B0600070205080204" pitchFamily="50" charset="-128"/>
              </a:rPr>
              <a:t>導入メリットの説明か</a:t>
            </a:r>
            <a:endParaRPr lang="en-US" altLang="ja-JP" dirty="0">
              <a:latin typeface="MS UI Gothic" panose="020B0600070205080204" pitchFamily="50" charset="-128"/>
              <a:ea typeface="MS UI Gothic" panose="020B0600070205080204" pitchFamily="50" charset="-128"/>
            </a:endParaRPr>
          </a:p>
          <a:p>
            <a:r>
              <a:rPr lang="en-US" altLang="ja-JP" dirty="0">
                <a:latin typeface="MS UI Gothic" panose="020B0600070205080204" pitchFamily="50" charset="-128"/>
                <a:ea typeface="MS UI Gothic" panose="020B0600070205080204" pitchFamily="50" charset="-128"/>
              </a:rPr>
              <a:t>SBOM</a:t>
            </a:r>
            <a:r>
              <a:rPr lang="ja-JP" altLang="en-US" dirty="0">
                <a:latin typeface="MS UI Gothic" panose="020B0600070205080204" pitchFamily="50" charset="-128"/>
                <a:ea typeface="MS UI Gothic" panose="020B0600070205080204" pitchFamily="50" charset="-128"/>
              </a:rPr>
              <a:t>対応範囲が高く脆弱性管理レベルた高ければ市場の評価が高まる、という理想論の表現。</a:t>
            </a:r>
            <a:endParaRPr lang="en-US" altLang="ja-JP" dirty="0">
              <a:latin typeface="MS UI Gothic" panose="020B0600070205080204" pitchFamily="50" charset="-128"/>
              <a:ea typeface="MS UI Gothic" panose="020B0600070205080204" pitchFamily="50" charset="-128"/>
            </a:endParaRPr>
          </a:p>
          <a:p>
            <a:pPr marL="0" indent="0">
              <a:buNone/>
            </a:pPr>
            <a:endParaRPr lang="en-US" altLang="ja-JP" dirty="0">
              <a:latin typeface="MS UI Gothic" panose="020B0600070205080204" pitchFamily="50" charset="-128"/>
              <a:ea typeface="MS UI Gothic" panose="020B0600070205080204" pitchFamily="50" charset="-128"/>
            </a:endParaRPr>
          </a:p>
          <a:p>
            <a:pPr marL="0" indent="0">
              <a:buNone/>
            </a:pPr>
            <a:r>
              <a:rPr lang="ja-JP" altLang="en-US" dirty="0">
                <a:latin typeface="MS UI Gothic" panose="020B0600070205080204" pitchFamily="50" charset="-128"/>
                <a:ea typeface="MS UI Gothic" panose="020B0600070205080204" pitchFamily="50" charset="-128"/>
              </a:rPr>
              <a:t>個人的には</a:t>
            </a:r>
            <a:r>
              <a:rPr lang="en-US" altLang="ja-JP" dirty="0">
                <a:latin typeface="MS UI Gothic" panose="020B0600070205080204" pitchFamily="50" charset="-128"/>
                <a:ea typeface="MS UI Gothic" panose="020B0600070205080204" pitchFamily="50" charset="-128"/>
              </a:rPr>
              <a:t>…</a:t>
            </a:r>
          </a:p>
          <a:p>
            <a:r>
              <a:rPr lang="ja-JP" altLang="en-US" dirty="0">
                <a:latin typeface="MS UI Gothic" panose="020B0600070205080204" pitchFamily="50" charset="-128"/>
                <a:ea typeface="MS UI Gothic" panose="020B0600070205080204" pitchFamily="50" charset="-128"/>
              </a:rPr>
              <a:t>法的要件がなければ、まずは</a:t>
            </a:r>
            <a:r>
              <a:rPr lang="ja-JP" altLang="en-US" dirty="0">
                <a:solidFill>
                  <a:schemeClr val="accent2"/>
                </a:solidFill>
                <a:latin typeface="MS UI Gothic" panose="020B0600070205080204" pitchFamily="50" charset="-128"/>
                <a:ea typeface="MS UI Gothic" panose="020B0600070205080204" pitchFamily="50" charset="-128"/>
              </a:rPr>
              <a:t>「自社製品が何を使っているかの資産棚卸をする」</a:t>
            </a:r>
            <a:r>
              <a:rPr lang="ja-JP" altLang="en-US" dirty="0">
                <a:latin typeface="MS UI Gothic" panose="020B0600070205080204" pitchFamily="50" charset="-128"/>
                <a:ea typeface="MS UI Gothic" panose="020B0600070205080204" pitchFamily="50" charset="-128"/>
              </a:rPr>
              <a:t>という意味合いで、</a:t>
            </a:r>
            <a:r>
              <a:rPr lang="en-US" altLang="ja-JP" dirty="0">
                <a:latin typeface="MS UI Gothic" panose="020B0600070205080204" pitchFamily="50" charset="-128"/>
                <a:ea typeface="MS UI Gothic" panose="020B0600070205080204" pitchFamily="50" charset="-128"/>
              </a:rPr>
              <a:t>SBOM</a:t>
            </a:r>
            <a:r>
              <a:rPr lang="ja-JP" altLang="en-US" dirty="0">
                <a:latin typeface="MS UI Gothic" panose="020B0600070205080204" pitchFamily="50" charset="-128"/>
                <a:ea typeface="MS UI Gothic" panose="020B0600070205080204" pitchFamily="50" charset="-128"/>
              </a:rPr>
              <a:t>を利用ソフトウェア一覧を出すという目的で用意してみる</a:t>
            </a:r>
            <a:endParaRPr lang="en-US" altLang="ja-JP" dirty="0">
              <a:latin typeface="MS UI Gothic" panose="020B0600070205080204" pitchFamily="50" charset="-128"/>
              <a:ea typeface="MS UI Gothic" panose="020B0600070205080204" pitchFamily="50" charset="-128"/>
            </a:endParaRPr>
          </a:p>
          <a:p>
            <a:r>
              <a:rPr lang="ja-JP" altLang="en-US" dirty="0">
                <a:solidFill>
                  <a:schemeClr val="accent2"/>
                </a:solidFill>
                <a:latin typeface="MS UI Gothic" panose="020B0600070205080204" pitchFamily="50" charset="-128"/>
                <a:ea typeface="MS UI Gothic" panose="020B0600070205080204" pitchFamily="50" charset="-128"/>
              </a:rPr>
              <a:t>余裕が出てくれば脆弱性管理に使う</a:t>
            </a:r>
            <a:r>
              <a:rPr lang="ja-JP" altLang="en-US" dirty="0">
                <a:latin typeface="MS UI Gothic" panose="020B0600070205080204" pitchFamily="50" charset="-128"/>
                <a:ea typeface="MS UI Gothic" panose="020B0600070205080204" pitchFamily="50" charset="-128"/>
              </a:rPr>
              <a:t>（オプショナル）</a:t>
            </a:r>
            <a:endParaRPr lang="en-US" altLang="ja-JP" dirty="0">
              <a:latin typeface="MS UI Gothic" panose="020B0600070205080204" pitchFamily="50" charset="-128"/>
              <a:ea typeface="MS UI Gothic" panose="020B0600070205080204" pitchFamily="50" charset="-128"/>
            </a:endParaRPr>
          </a:p>
          <a:p>
            <a:pPr marL="0" indent="0">
              <a:buNone/>
            </a:pPr>
            <a:r>
              <a:rPr lang="ja-JP" altLang="en-US" dirty="0">
                <a:latin typeface="MS UI Gothic" panose="020B0600070205080204" pitchFamily="50" charset="-128"/>
                <a:ea typeface="MS UI Gothic" panose="020B0600070205080204" pitchFamily="50" charset="-128"/>
              </a:rPr>
              <a:t>という考えでないと普及しないと考えられる。</a:t>
            </a:r>
          </a:p>
        </p:txBody>
      </p:sp>
      <p:sp>
        <p:nvSpPr>
          <p:cNvPr id="4" name="スライド番号プレースホルダー 3">
            <a:extLst>
              <a:ext uri="{FF2B5EF4-FFF2-40B4-BE49-F238E27FC236}">
                <a16:creationId xmlns:a16="http://schemas.microsoft.com/office/drawing/2014/main" id="{9ACB50F7-D24D-34AF-16CF-11B0FC381601}"/>
              </a:ext>
            </a:extLst>
          </p:cNvPr>
          <p:cNvSpPr>
            <a:spLocks noGrp="1"/>
          </p:cNvSpPr>
          <p:nvPr>
            <p:ph type="sldNum" sz="quarter" idx="12"/>
          </p:nvPr>
        </p:nvSpPr>
        <p:spPr/>
        <p:txBody>
          <a:bodyPr/>
          <a:lstStyle/>
          <a:p>
            <a:fld id="{FC435747-DFB9-42AB-9872-E74B36509AFC}" type="slidenum">
              <a:rPr kumimoji="1" lang="ja-JP" altLang="en-US" smtClean="0"/>
              <a:t>19</a:t>
            </a:fld>
            <a:endParaRPr kumimoji="1" lang="ja-JP" altLang="en-US"/>
          </a:p>
        </p:txBody>
      </p:sp>
      <p:pic>
        <p:nvPicPr>
          <p:cNvPr id="8" name="Picture 2">
            <a:extLst>
              <a:ext uri="{FF2B5EF4-FFF2-40B4-BE49-F238E27FC236}">
                <a16:creationId xmlns:a16="http://schemas.microsoft.com/office/drawing/2014/main" id="{4A756328-5B83-7019-9BCB-E38A82427D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67831">
            <a:off x="4241912" y="1175341"/>
            <a:ext cx="789569" cy="1006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701999"/>
      </p:ext>
    </p:extLst>
  </p:cSld>
  <p:clrMapOvr>
    <a:masterClrMapping/>
  </p:clrMapOvr>
  <mc:AlternateContent xmlns:mc="http://schemas.openxmlformats.org/markup-compatibility/2006" xmlns:p14="http://schemas.microsoft.com/office/powerpoint/2010/main">
    <mc:Choice Requires="p14">
      <p:transition spd="slow" p14:dur="2000" advTm="27000"/>
    </mc:Choice>
    <mc:Fallback xmlns="">
      <p:transition spd="slow" advTm="27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C507A400-8D69-708E-2A9D-919A759C1894}"/>
              </a:ext>
            </a:extLst>
          </p:cNvPr>
          <p:cNvSpPr>
            <a:spLocks noGrp="1"/>
          </p:cNvSpPr>
          <p:nvPr>
            <p:ph type="ctrTitle"/>
          </p:nvPr>
        </p:nvSpPr>
        <p:spPr/>
        <p:txBody>
          <a:bodyPr>
            <a:noAutofit/>
          </a:bodyPr>
          <a:lstStyle/>
          <a:p>
            <a:r>
              <a:rPr lang="en-US" altLang="ja-JP" sz="4400" dirty="0"/>
              <a:t>5</a:t>
            </a:r>
            <a:r>
              <a:rPr lang="ja-JP" altLang="en-US" sz="4400" dirty="0"/>
              <a:t>分で分かる</a:t>
            </a:r>
            <a:br>
              <a:rPr lang="en-US" altLang="ja-JP" sz="4400" dirty="0"/>
            </a:br>
            <a:r>
              <a:rPr lang="ja-JP" altLang="en-US" sz="4400" dirty="0"/>
              <a:t>経済産業省の</a:t>
            </a:r>
            <a:br>
              <a:rPr lang="en-US" altLang="ja-JP" sz="4400" dirty="0"/>
            </a:br>
            <a:endParaRPr lang="ja-JP" altLang="en-US" sz="4400" dirty="0"/>
          </a:p>
        </p:txBody>
      </p:sp>
      <p:sp>
        <p:nvSpPr>
          <p:cNvPr id="7" name="字幕 6">
            <a:extLst>
              <a:ext uri="{FF2B5EF4-FFF2-40B4-BE49-F238E27FC236}">
                <a16:creationId xmlns:a16="http://schemas.microsoft.com/office/drawing/2014/main" id="{82BCC295-795C-45AE-21AA-300E7A83A5FB}"/>
              </a:ext>
            </a:extLst>
          </p:cNvPr>
          <p:cNvSpPr>
            <a:spLocks noGrp="1"/>
          </p:cNvSpPr>
          <p:nvPr>
            <p:ph type="subTitle" idx="1"/>
          </p:nvPr>
        </p:nvSpPr>
        <p:spPr/>
        <p:txBody>
          <a:bodyPr/>
          <a:lstStyle/>
          <a:p>
            <a:r>
              <a:rPr lang="ja-JP" altLang="en-US" dirty="0"/>
              <a:t>総関西サイバーセキュリティ</a:t>
            </a:r>
            <a:r>
              <a:rPr lang="en-US" altLang="ja-JP" dirty="0"/>
              <a:t>LT</a:t>
            </a:r>
            <a:r>
              <a:rPr lang="ja-JP" altLang="en-US" dirty="0"/>
              <a:t>大会（第</a:t>
            </a:r>
            <a:r>
              <a:rPr lang="en-US" altLang="ja-JP" dirty="0"/>
              <a:t>41</a:t>
            </a:r>
            <a:r>
              <a:rPr lang="ja-JP" altLang="en-US" dirty="0"/>
              <a:t>回） </a:t>
            </a:r>
            <a:r>
              <a:rPr lang="en-US" altLang="ja-JP" dirty="0"/>
              <a:t>LT</a:t>
            </a:r>
            <a:endParaRPr lang="ja-JP" altLang="en-US" dirty="0"/>
          </a:p>
        </p:txBody>
      </p:sp>
      <p:sp>
        <p:nvSpPr>
          <p:cNvPr id="8" name="テキスト プレースホルダー 7">
            <a:extLst>
              <a:ext uri="{FF2B5EF4-FFF2-40B4-BE49-F238E27FC236}">
                <a16:creationId xmlns:a16="http://schemas.microsoft.com/office/drawing/2014/main" id="{ABCC52B1-62BD-DEA4-1DD1-97B05B6B77B0}"/>
              </a:ext>
            </a:extLst>
          </p:cNvPr>
          <p:cNvSpPr>
            <a:spLocks noGrp="1"/>
          </p:cNvSpPr>
          <p:nvPr>
            <p:ph type="body" sz="quarter" idx="13"/>
          </p:nvPr>
        </p:nvSpPr>
        <p:spPr/>
        <p:txBody>
          <a:bodyPr/>
          <a:lstStyle/>
          <a:p>
            <a:r>
              <a:rPr lang="en-US" altLang="ja-JP" dirty="0"/>
              <a:t>2024-05-15</a:t>
            </a:r>
          </a:p>
          <a:p>
            <a:r>
              <a:rPr lang="en-US" altLang="ja-JP" dirty="0"/>
              <a:t>hogehuga</a:t>
            </a:r>
          </a:p>
          <a:p>
            <a:r>
              <a:rPr lang="ja-JP" altLang="en-US" dirty="0"/>
              <a:t>脆弱性対応勉強会</a:t>
            </a:r>
          </a:p>
        </p:txBody>
      </p:sp>
      <p:pic>
        <p:nvPicPr>
          <p:cNvPr id="10" name="図 9">
            <a:extLst>
              <a:ext uri="{FF2B5EF4-FFF2-40B4-BE49-F238E27FC236}">
                <a16:creationId xmlns:a16="http://schemas.microsoft.com/office/drawing/2014/main" id="{C1C3D571-CC79-CB6E-A064-5951F73F6FC6}"/>
              </a:ext>
            </a:extLst>
          </p:cNvPr>
          <p:cNvPicPr>
            <a:picLocks noChangeAspect="1"/>
          </p:cNvPicPr>
          <p:nvPr/>
        </p:nvPicPr>
        <p:blipFill>
          <a:blip r:embed="rId2"/>
          <a:stretch>
            <a:fillRect/>
          </a:stretch>
        </p:blipFill>
        <p:spPr>
          <a:xfrm>
            <a:off x="1394756" y="2973946"/>
            <a:ext cx="9402487" cy="933580"/>
          </a:xfrm>
          <a:prstGeom prst="rect">
            <a:avLst/>
          </a:prstGeom>
        </p:spPr>
      </p:pic>
      <p:sp>
        <p:nvSpPr>
          <p:cNvPr id="3" name="吹き出し: 角を丸めた四角形 2">
            <a:extLst>
              <a:ext uri="{FF2B5EF4-FFF2-40B4-BE49-F238E27FC236}">
                <a16:creationId xmlns:a16="http://schemas.microsoft.com/office/drawing/2014/main" id="{2710964A-6795-4F6A-FEB8-5B64E7085D78}"/>
              </a:ext>
            </a:extLst>
          </p:cNvPr>
          <p:cNvSpPr/>
          <p:nvPr/>
        </p:nvSpPr>
        <p:spPr>
          <a:xfrm>
            <a:off x="805341" y="1675908"/>
            <a:ext cx="2994872" cy="832400"/>
          </a:xfrm>
          <a:prstGeom prst="wedgeRoundRectCallout">
            <a:avLst>
              <a:gd name="adj1" fmla="val -2480"/>
              <a:gd name="adj2" fmla="val 106242"/>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a:t>もう少し、掲示しやすい</a:t>
            </a:r>
            <a:endParaRPr kumimoji="1" lang="en-US" altLang="ja-JP" dirty="0"/>
          </a:p>
          <a:p>
            <a:pPr algn="ctr"/>
            <a:r>
              <a:rPr kumimoji="1" lang="ja-JP" altLang="en-US" dirty="0"/>
              <a:t>タイトルにしておくれ</a:t>
            </a:r>
            <a:r>
              <a:rPr kumimoji="1" lang="en-US" altLang="ja-JP" dirty="0"/>
              <a:t>…</a:t>
            </a:r>
            <a:endParaRPr kumimoji="1" lang="ja-JP" altLang="en-US" dirty="0"/>
          </a:p>
        </p:txBody>
      </p:sp>
      <p:sp>
        <p:nvSpPr>
          <p:cNvPr id="4" name="スライド番号プレースホルダー 3">
            <a:extLst>
              <a:ext uri="{FF2B5EF4-FFF2-40B4-BE49-F238E27FC236}">
                <a16:creationId xmlns:a16="http://schemas.microsoft.com/office/drawing/2014/main" id="{E96B54CA-3D5E-35AA-8546-B9630DF6461F}"/>
              </a:ext>
            </a:extLst>
          </p:cNvPr>
          <p:cNvSpPr>
            <a:spLocks noGrp="1"/>
          </p:cNvSpPr>
          <p:nvPr>
            <p:ph type="sldNum" sz="quarter" idx="12"/>
          </p:nvPr>
        </p:nvSpPr>
        <p:spPr/>
        <p:txBody>
          <a:bodyPr/>
          <a:lstStyle/>
          <a:p>
            <a:fld id="{FC435747-DFB9-42AB-9872-E74B36509AFC}" type="slidenum">
              <a:rPr kumimoji="1" lang="ja-JP" altLang="en-US" smtClean="0"/>
              <a:t>2</a:t>
            </a:fld>
            <a:endParaRPr kumimoji="1" lang="ja-JP" altLang="en-US"/>
          </a:p>
        </p:txBody>
      </p:sp>
      <p:sp>
        <p:nvSpPr>
          <p:cNvPr id="2" name="吹き出し: 角を丸めた四角形 1">
            <a:extLst>
              <a:ext uri="{FF2B5EF4-FFF2-40B4-BE49-F238E27FC236}">
                <a16:creationId xmlns:a16="http://schemas.microsoft.com/office/drawing/2014/main" id="{E39C2D0D-DA66-8176-09EB-914C9FFD91B7}"/>
              </a:ext>
            </a:extLst>
          </p:cNvPr>
          <p:cNvSpPr/>
          <p:nvPr/>
        </p:nvSpPr>
        <p:spPr>
          <a:xfrm>
            <a:off x="3414319" y="5278096"/>
            <a:ext cx="4523064" cy="832400"/>
          </a:xfrm>
          <a:prstGeom prst="wedgeRoundRectCallout">
            <a:avLst>
              <a:gd name="adj1" fmla="val 52702"/>
              <a:gd name="adj2" fmla="val -116484"/>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ja-JP" dirty="0"/>
              <a:t>LT</a:t>
            </a:r>
            <a:r>
              <a:rPr kumimoji="1" lang="ja-JP" altLang="en-US" dirty="0"/>
              <a:t>発表時間は限られるので、</a:t>
            </a:r>
            <a:endParaRPr kumimoji="1" lang="en-US" altLang="ja-JP" dirty="0"/>
          </a:p>
          <a:p>
            <a:r>
              <a:rPr kumimoji="1" lang="en-US" altLang="ja-JP" dirty="0"/>
              <a:t>30</a:t>
            </a:r>
            <a:r>
              <a:rPr kumimoji="1" lang="ja-JP" altLang="en-US" dirty="0"/>
              <a:t>秒位でスライドが自動で進みます。</a:t>
            </a:r>
          </a:p>
        </p:txBody>
      </p:sp>
    </p:spTree>
    <p:extLst>
      <p:ext uri="{BB962C8B-B14F-4D97-AF65-F5344CB8AC3E}">
        <p14:creationId xmlns:p14="http://schemas.microsoft.com/office/powerpoint/2010/main" val="2821104022"/>
      </p:ext>
    </p:extLst>
  </p:cSld>
  <p:clrMapOvr>
    <a:masterClrMapping/>
  </p:clrMapOvr>
  <mc:AlternateContent xmlns:mc="http://schemas.openxmlformats.org/markup-compatibility/2006" xmlns:p14="http://schemas.microsoft.com/office/powerpoint/2010/main">
    <mc:Choice Requires="p14">
      <p:transition spd="slow" p14:dur="2000" advTm="27000"/>
    </mc:Choice>
    <mc:Fallback xmlns="">
      <p:transition spd="slow" advTm="27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8D9AE210-F99A-93DC-4E7B-B54B816FC498}"/>
              </a:ext>
            </a:extLst>
          </p:cNvPr>
          <p:cNvSpPr>
            <a:spLocks noGrp="1"/>
          </p:cNvSpPr>
          <p:nvPr>
            <p:ph type="title"/>
          </p:nvPr>
        </p:nvSpPr>
        <p:spPr/>
        <p:txBody>
          <a:bodyPr>
            <a:normAutofit fontScale="90000"/>
          </a:bodyPr>
          <a:lstStyle/>
          <a:p>
            <a:endParaRPr lang="ja-JP" altLang="en-US"/>
          </a:p>
        </p:txBody>
      </p:sp>
      <p:pic>
        <p:nvPicPr>
          <p:cNvPr id="3" name="コンテンツ プレースホルダー 2" descr="テーブル&#10;&#10;自動的に生成された説明">
            <a:extLst>
              <a:ext uri="{FF2B5EF4-FFF2-40B4-BE49-F238E27FC236}">
                <a16:creationId xmlns:a16="http://schemas.microsoft.com/office/drawing/2014/main" id="{146981EF-92BB-40A6-C77C-C4B43740EB2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56654" y="1713385"/>
            <a:ext cx="5939346" cy="4111854"/>
          </a:xfrm>
          <a:prstGeom prst="rect">
            <a:avLst/>
          </a:prstGeom>
          <a:ln>
            <a:noFill/>
          </a:ln>
          <a:effectLst>
            <a:outerShdw blurRad="292100" dist="139700" dir="2700000" algn="tl" rotWithShape="0">
              <a:srgbClr val="333333">
                <a:alpha val="65000"/>
              </a:srgbClr>
            </a:outerShdw>
          </a:effectLst>
        </p:spPr>
      </p:pic>
      <p:sp>
        <p:nvSpPr>
          <p:cNvPr id="7" name="コンテンツ プレースホルダー 6">
            <a:extLst>
              <a:ext uri="{FF2B5EF4-FFF2-40B4-BE49-F238E27FC236}">
                <a16:creationId xmlns:a16="http://schemas.microsoft.com/office/drawing/2014/main" id="{490AFC5C-B5DE-9B9B-E4ED-1FA41C1259BE}"/>
              </a:ext>
            </a:extLst>
          </p:cNvPr>
          <p:cNvSpPr>
            <a:spLocks noGrp="1"/>
          </p:cNvSpPr>
          <p:nvPr>
            <p:ph sz="half" idx="2"/>
          </p:nvPr>
        </p:nvSpPr>
        <p:spPr/>
        <p:txBody>
          <a:bodyPr>
            <a:normAutofit fontScale="92500" lnSpcReduction="10000"/>
          </a:bodyPr>
          <a:lstStyle/>
          <a:p>
            <a:pPr marL="0" indent="0">
              <a:buNone/>
            </a:pPr>
            <a:r>
              <a:rPr lang="en-US" altLang="ja-JP" dirty="0">
                <a:latin typeface="MS UI Gothic" panose="020B0600070205080204" pitchFamily="50" charset="-128"/>
                <a:ea typeface="MS UI Gothic" panose="020B0600070205080204" pitchFamily="50" charset="-128"/>
              </a:rPr>
              <a:t>SBOM</a:t>
            </a:r>
            <a:r>
              <a:rPr lang="ja-JP" altLang="en-US" dirty="0">
                <a:latin typeface="MS UI Gothic" panose="020B0600070205080204" pitchFamily="50" charset="-128"/>
                <a:ea typeface="MS UI Gothic" panose="020B0600070205080204" pitchFamily="50" charset="-128"/>
              </a:rPr>
              <a:t>を取引先に要求する場合の検討事項が示されている。</a:t>
            </a:r>
            <a:endParaRPr lang="en-US" altLang="ja-JP" dirty="0">
              <a:latin typeface="MS UI Gothic" panose="020B0600070205080204" pitchFamily="50" charset="-128"/>
              <a:ea typeface="MS UI Gothic" panose="020B0600070205080204" pitchFamily="50" charset="-128"/>
            </a:endParaRPr>
          </a:p>
          <a:p>
            <a:pPr marL="0" indent="0">
              <a:buNone/>
            </a:pPr>
            <a:endParaRPr lang="en-US" altLang="ja-JP" dirty="0">
              <a:latin typeface="MS UI Gothic" panose="020B0600070205080204" pitchFamily="50" charset="-128"/>
              <a:ea typeface="MS UI Gothic" panose="020B0600070205080204" pitchFamily="50" charset="-128"/>
            </a:endParaRPr>
          </a:p>
          <a:p>
            <a:pPr marL="0" indent="0">
              <a:buNone/>
            </a:pPr>
            <a:r>
              <a:rPr lang="ja-JP" altLang="en-US" dirty="0">
                <a:latin typeface="MS UI Gothic" panose="020B0600070205080204" pitchFamily="50" charset="-128"/>
                <a:ea typeface="MS UI Gothic" panose="020B0600070205080204" pitchFamily="50" charset="-128"/>
              </a:rPr>
              <a:t>対応にはコストがかかるため、</a:t>
            </a:r>
            <a:r>
              <a:rPr lang="ja-JP" altLang="en-US" dirty="0">
                <a:solidFill>
                  <a:srgbClr val="FF0000"/>
                </a:solidFill>
                <a:latin typeface="MS UI Gothic" panose="020B0600070205080204" pitchFamily="50" charset="-128"/>
                <a:ea typeface="MS UI Gothic" panose="020B0600070205080204" pitchFamily="50" charset="-128"/>
              </a:rPr>
              <a:t>強権</a:t>
            </a:r>
            <a:r>
              <a:rPr lang="en-US" altLang="ja-JP" dirty="0">
                <a:solidFill>
                  <a:srgbClr val="FF0000"/>
                </a:solidFill>
                <a:latin typeface="MS UI Gothic" panose="020B0600070205080204" pitchFamily="50" charset="-128"/>
                <a:ea typeface="MS UI Gothic" panose="020B0600070205080204" pitchFamily="50" charset="-128"/>
              </a:rPr>
              <a:t>/</a:t>
            </a:r>
            <a:r>
              <a:rPr lang="ja-JP" altLang="en-US" dirty="0">
                <a:solidFill>
                  <a:srgbClr val="FF0000"/>
                </a:solidFill>
                <a:latin typeface="MS UI Gothic" panose="020B0600070205080204" pitchFamily="50" charset="-128"/>
                <a:ea typeface="MS UI Gothic" panose="020B0600070205080204" pitchFamily="50" charset="-128"/>
              </a:rPr>
              <a:t>高圧的な下請けへの要求は法的に問題がある</a:t>
            </a:r>
            <a:endParaRPr lang="en-US" altLang="ja-JP" dirty="0">
              <a:solidFill>
                <a:srgbClr val="FF0000"/>
              </a:solidFill>
              <a:latin typeface="MS UI Gothic" panose="020B0600070205080204" pitchFamily="50" charset="-128"/>
              <a:ea typeface="MS UI Gothic" panose="020B0600070205080204" pitchFamily="50" charset="-128"/>
            </a:endParaRPr>
          </a:p>
          <a:p>
            <a:r>
              <a:rPr lang="ja-JP" altLang="en-US" dirty="0">
                <a:latin typeface="MS UI Gothic" panose="020B0600070205080204" pitchFamily="50" charset="-128"/>
                <a:ea typeface="MS UI Gothic" panose="020B0600070205080204" pitchFamily="50" charset="-128"/>
              </a:rPr>
              <a:t>要法的議論</a:t>
            </a:r>
            <a:endParaRPr lang="en-US" altLang="ja-JP" dirty="0">
              <a:latin typeface="MS UI Gothic" panose="020B0600070205080204" pitchFamily="50" charset="-128"/>
              <a:ea typeface="MS UI Gothic" panose="020B0600070205080204" pitchFamily="50" charset="-128"/>
            </a:endParaRPr>
          </a:p>
          <a:p>
            <a:pPr lvl="1"/>
            <a:r>
              <a:rPr lang="en-US" altLang="ja-JP" dirty="0">
                <a:latin typeface="MS UI Gothic" panose="020B0600070205080204" pitchFamily="50" charset="-128"/>
                <a:ea typeface="MS UI Gothic" panose="020B0600070205080204" pitchFamily="50" charset="-128"/>
              </a:rPr>
              <a:t>=&gt;ISOG-J</a:t>
            </a:r>
            <a:r>
              <a:rPr lang="ja-JP" altLang="en-US" dirty="0">
                <a:latin typeface="MS UI Gothic" panose="020B0600070205080204" pitchFamily="50" charset="-128"/>
                <a:ea typeface="MS UI Gothic" panose="020B0600070205080204" pitchFamily="50" charset="-128"/>
              </a:rPr>
              <a:t>で弁護士との議論あり</a:t>
            </a:r>
            <a:endParaRPr lang="en-US" altLang="ja-JP" dirty="0">
              <a:latin typeface="MS UI Gothic" panose="020B0600070205080204" pitchFamily="50" charset="-128"/>
              <a:ea typeface="MS UI Gothic" panose="020B0600070205080204" pitchFamily="50" charset="-128"/>
            </a:endParaRPr>
          </a:p>
          <a:p>
            <a:pPr marL="0" indent="0">
              <a:buNone/>
            </a:pPr>
            <a:endParaRPr lang="en-US" altLang="ja-JP" dirty="0">
              <a:latin typeface="MS UI Gothic" panose="020B0600070205080204" pitchFamily="50" charset="-128"/>
              <a:ea typeface="MS UI Gothic" panose="020B0600070205080204" pitchFamily="50" charset="-128"/>
            </a:endParaRPr>
          </a:p>
          <a:p>
            <a:pPr marL="0" indent="0">
              <a:buNone/>
            </a:pPr>
            <a:r>
              <a:rPr lang="ja-JP" altLang="en-US" dirty="0">
                <a:latin typeface="MS UI Gothic" panose="020B0600070205080204" pitchFamily="50" charset="-128"/>
                <a:ea typeface="MS UI Gothic" panose="020B0600070205080204" pitchFamily="50" charset="-128"/>
              </a:rPr>
              <a:t>まずは自社、その後順次 次の</a:t>
            </a:r>
            <a:r>
              <a:rPr lang="en-US" altLang="ja-JP" dirty="0" err="1">
                <a:latin typeface="MS UI Gothic" panose="020B0600070205080204" pitchFamily="50" charset="-128"/>
                <a:ea typeface="MS UI Gothic" panose="020B0600070205080204" pitchFamily="50" charset="-128"/>
              </a:rPr>
              <a:t>Tir</a:t>
            </a:r>
            <a:r>
              <a:rPr lang="ja-JP" altLang="en-US" dirty="0">
                <a:latin typeface="MS UI Gothic" panose="020B0600070205080204" pitchFamily="50" charset="-128"/>
                <a:ea typeface="MS UI Gothic" panose="020B0600070205080204" pitchFamily="50" charset="-128"/>
              </a:rPr>
              <a:t>に波及させる</a:t>
            </a:r>
            <a:r>
              <a:rPr lang="en-US" altLang="ja-JP" dirty="0">
                <a:latin typeface="MS UI Gothic" panose="020B0600070205080204" pitchFamily="50" charset="-128"/>
                <a:ea typeface="MS UI Gothic" panose="020B0600070205080204" pitchFamily="50" charset="-128"/>
              </a:rPr>
              <a:t>/</a:t>
            </a:r>
            <a:r>
              <a:rPr lang="ja-JP" altLang="en-US" dirty="0">
                <a:latin typeface="MS UI Gothic" panose="020B0600070205080204" pitchFamily="50" charset="-128"/>
                <a:ea typeface="MS UI Gothic" panose="020B0600070205080204" pitchFamily="50" charset="-128"/>
              </a:rPr>
              <a:t>ある程度のコストを負担する、ということが必要と思われる。</a:t>
            </a:r>
          </a:p>
        </p:txBody>
      </p:sp>
      <p:sp>
        <p:nvSpPr>
          <p:cNvPr id="4" name="スライド番号プレースホルダー 3">
            <a:extLst>
              <a:ext uri="{FF2B5EF4-FFF2-40B4-BE49-F238E27FC236}">
                <a16:creationId xmlns:a16="http://schemas.microsoft.com/office/drawing/2014/main" id="{9ACB50F7-D24D-34AF-16CF-11B0FC381601}"/>
              </a:ext>
            </a:extLst>
          </p:cNvPr>
          <p:cNvSpPr>
            <a:spLocks noGrp="1"/>
          </p:cNvSpPr>
          <p:nvPr>
            <p:ph type="sldNum" sz="quarter" idx="12"/>
          </p:nvPr>
        </p:nvSpPr>
        <p:spPr/>
        <p:txBody>
          <a:bodyPr/>
          <a:lstStyle/>
          <a:p>
            <a:fld id="{FC435747-DFB9-42AB-9872-E74B36509AFC}" type="slidenum">
              <a:rPr kumimoji="1" lang="ja-JP" altLang="en-US" smtClean="0"/>
              <a:t>20</a:t>
            </a:fld>
            <a:endParaRPr kumimoji="1" lang="ja-JP" altLang="en-US"/>
          </a:p>
        </p:txBody>
      </p:sp>
      <p:sp>
        <p:nvSpPr>
          <p:cNvPr id="2" name="正方形/長方形 1">
            <a:extLst>
              <a:ext uri="{FF2B5EF4-FFF2-40B4-BE49-F238E27FC236}">
                <a16:creationId xmlns:a16="http://schemas.microsoft.com/office/drawing/2014/main" id="{EC5A8662-DBD1-5204-36A6-FD37358E4729}"/>
              </a:ext>
            </a:extLst>
          </p:cNvPr>
          <p:cNvSpPr/>
          <p:nvPr/>
        </p:nvSpPr>
        <p:spPr>
          <a:xfrm>
            <a:off x="234193" y="2585019"/>
            <a:ext cx="1108046" cy="3312442"/>
          </a:xfrm>
          <a:prstGeom prst="rect">
            <a:avLst/>
          </a:prstGeom>
          <a:noFill/>
          <a:ln w="444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31667495"/>
      </p:ext>
    </p:extLst>
  </p:cSld>
  <p:clrMapOvr>
    <a:masterClrMapping/>
  </p:clrMapOvr>
  <mc:AlternateContent xmlns:mc="http://schemas.openxmlformats.org/markup-compatibility/2006" xmlns:p14="http://schemas.microsoft.com/office/powerpoint/2010/main">
    <mc:Choice Requires="p14">
      <p:transition spd="slow" p14:dur="2000" advTm="27000"/>
    </mc:Choice>
    <mc:Fallback xmlns="">
      <p:transition spd="slow" advTm="27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C465E6-200A-A599-DDEA-2714F0FC4523}"/>
              </a:ext>
            </a:extLst>
          </p:cNvPr>
          <p:cNvSpPr>
            <a:spLocks noGrp="1"/>
          </p:cNvSpPr>
          <p:nvPr>
            <p:ph type="title"/>
          </p:nvPr>
        </p:nvSpPr>
        <p:spPr/>
        <p:txBody>
          <a:bodyPr>
            <a:normAutofit fontScale="90000"/>
          </a:bodyPr>
          <a:lstStyle/>
          <a:p>
            <a:r>
              <a:rPr kumimoji="1" lang="ja-JP" altLang="en-US" dirty="0"/>
              <a:t>まとめ</a:t>
            </a:r>
          </a:p>
        </p:txBody>
      </p:sp>
      <p:sp>
        <p:nvSpPr>
          <p:cNvPr id="3" name="コンテンツ プレースホルダー 2">
            <a:extLst>
              <a:ext uri="{FF2B5EF4-FFF2-40B4-BE49-F238E27FC236}">
                <a16:creationId xmlns:a16="http://schemas.microsoft.com/office/drawing/2014/main" id="{EB92E417-27C2-8ABD-0916-C8C88F116423}"/>
              </a:ext>
            </a:extLst>
          </p:cNvPr>
          <p:cNvSpPr>
            <a:spLocks noGrp="1"/>
          </p:cNvSpPr>
          <p:nvPr>
            <p:ph idx="1"/>
          </p:nvPr>
        </p:nvSpPr>
        <p:spPr/>
        <p:txBody>
          <a:bodyPr>
            <a:normAutofit fontScale="77500" lnSpcReduction="20000"/>
          </a:bodyPr>
          <a:lstStyle/>
          <a:p>
            <a:r>
              <a:rPr kumimoji="1" lang="en-US" altLang="ja-JP" dirty="0"/>
              <a:t>SBOM</a:t>
            </a:r>
            <a:r>
              <a:rPr kumimoji="1" lang="ja-JP" altLang="en-US" dirty="0"/>
              <a:t>は、</a:t>
            </a:r>
            <a:r>
              <a:rPr kumimoji="1" lang="en-US" altLang="ja-JP" dirty="0"/>
              <a:t>(</a:t>
            </a:r>
            <a:r>
              <a:rPr kumimoji="1" lang="ja-JP" altLang="en-US" dirty="0"/>
              <a:t>本来</a:t>
            </a:r>
            <a:r>
              <a:rPr kumimoji="1" lang="en-US" altLang="ja-JP" dirty="0"/>
              <a:t>)</a:t>
            </a:r>
            <a:r>
              <a:rPr kumimoji="1" lang="ja-JP" altLang="en-US" dirty="0"/>
              <a:t>法的要件がなければ導入必須ではない</a:t>
            </a:r>
            <a:endParaRPr kumimoji="1" lang="en-US" altLang="ja-JP" dirty="0"/>
          </a:p>
          <a:p>
            <a:pPr lvl="1"/>
            <a:r>
              <a:rPr lang="ja-JP" altLang="en-US" dirty="0"/>
              <a:t>自動車業界、医療業界、製造業界（</a:t>
            </a:r>
            <a:r>
              <a:rPr lang="en-US" altLang="ja-JP" dirty="0"/>
              <a:t>EU </a:t>
            </a:r>
            <a:r>
              <a:rPr lang="ja-JP" altLang="en-US" dirty="0"/>
              <a:t>サイバーレジリエンス法等）などは、法的要求により</a:t>
            </a:r>
            <a:r>
              <a:rPr lang="en-US" altLang="ja-JP" dirty="0"/>
              <a:t>SBOM</a:t>
            </a:r>
            <a:r>
              <a:rPr lang="ja-JP" altLang="en-US" dirty="0"/>
              <a:t>対応が必要になる</a:t>
            </a:r>
            <a:endParaRPr lang="en-US" altLang="ja-JP" dirty="0"/>
          </a:p>
          <a:p>
            <a:pPr lvl="1"/>
            <a:r>
              <a:rPr lang="ja-JP" altLang="en-US" dirty="0"/>
              <a:t>しかしながら、国内向け</a:t>
            </a:r>
            <a:r>
              <a:rPr lang="en-US" altLang="ja-JP" dirty="0"/>
              <a:t>/</a:t>
            </a:r>
            <a:r>
              <a:rPr lang="ja-JP" altLang="en-US" dirty="0"/>
              <a:t>ソフトウェア産業では、必須ではない状況も多々ある</a:t>
            </a:r>
            <a:endParaRPr lang="en-US" altLang="ja-JP" dirty="0"/>
          </a:p>
          <a:p>
            <a:pPr lvl="2"/>
            <a:r>
              <a:rPr lang="ja-JP" altLang="en-US" dirty="0"/>
              <a:t>とはいえ、今後は必要になっていくことが推定される</a:t>
            </a:r>
            <a:endParaRPr lang="en-US" altLang="ja-JP" dirty="0"/>
          </a:p>
          <a:p>
            <a:pPr lvl="1"/>
            <a:r>
              <a:rPr lang="ja-JP" altLang="en-US" dirty="0"/>
              <a:t>自社サービス</a:t>
            </a:r>
            <a:r>
              <a:rPr lang="en-US" altLang="ja-JP" dirty="0"/>
              <a:t>/</a:t>
            </a:r>
            <a:r>
              <a:rPr lang="ja-JP" altLang="en-US" dirty="0"/>
              <a:t>製品が何を使っているかという、</a:t>
            </a:r>
            <a:r>
              <a:rPr lang="ja-JP" altLang="en-US" b="1" dirty="0">
                <a:solidFill>
                  <a:srgbClr val="FF0000"/>
                </a:solidFill>
              </a:rPr>
              <a:t>利用ソフトウェアの棚卸</a:t>
            </a:r>
            <a:r>
              <a:rPr lang="ja-JP" altLang="en-US" dirty="0"/>
              <a:t>としてまずは使っていくのが良いと考える</a:t>
            </a:r>
            <a:endParaRPr lang="en-US" altLang="ja-JP" dirty="0"/>
          </a:p>
          <a:p>
            <a:pPr lvl="2"/>
            <a:r>
              <a:rPr lang="ja-JP" altLang="en-US" dirty="0"/>
              <a:t>脆弱性管理は、二の次でよいと個人的には考える</a:t>
            </a:r>
            <a:endParaRPr lang="en-US" altLang="ja-JP" dirty="0"/>
          </a:p>
          <a:p>
            <a:r>
              <a:rPr kumimoji="1" lang="ja-JP" altLang="en-US" dirty="0"/>
              <a:t>導入にあたり、全体設計が大切</a:t>
            </a:r>
            <a:endParaRPr kumimoji="1" lang="en-US" altLang="ja-JP" dirty="0"/>
          </a:p>
          <a:p>
            <a:pPr lvl="1"/>
            <a:r>
              <a:rPr kumimoji="1" lang="ja-JP" altLang="en-US" dirty="0"/>
              <a:t>適用範囲（対象製品、サプライチェーンの深さ、等）</a:t>
            </a:r>
            <a:endParaRPr kumimoji="1" lang="en-US" altLang="ja-JP" dirty="0"/>
          </a:p>
          <a:p>
            <a:pPr lvl="1"/>
            <a:r>
              <a:rPr lang="en-US" altLang="ja-JP" dirty="0"/>
              <a:t>SBOM</a:t>
            </a:r>
            <a:r>
              <a:rPr lang="ja-JP" altLang="en-US" dirty="0"/>
              <a:t>運用（更新、データ流通）</a:t>
            </a:r>
            <a:endParaRPr lang="en-US" altLang="ja-JP" dirty="0"/>
          </a:p>
          <a:p>
            <a:pPr lvl="1"/>
            <a:r>
              <a:rPr kumimoji="1" lang="ja-JP" altLang="en-US" dirty="0"/>
              <a:t>活用（脆弱性管理にどの程度組み込むか）</a:t>
            </a:r>
            <a:endParaRPr kumimoji="1" lang="en-US" altLang="ja-JP" dirty="0"/>
          </a:p>
          <a:p>
            <a:pPr lvl="2"/>
            <a:r>
              <a:rPr lang="en-US" altLang="ja-JP" dirty="0"/>
              <a:t>SBOM</a:t>
            </a:r>
            <a:r>
              <a:rPr lang="ja-JP" altLang="en-US" dirty="0"/>
              <a:t>ツールを入れればすべて解決という</a:t>
            </a:r>
            <a:r>
              <a:rPr lang="en-US" altLang="ja-JP" b="1" dirty="0">
                <a:solidFill>
                  <a:srgbClr val="FF0000"/>
                </a:solidFill>
              </a:rPr>
              <a:t>”</a:t>
            </a:r>
            <a:r>
              <a:rPr lang="ja-JP" altLang="en-US" b="1" dirty="0">
                <a:solidFill>
                  <a:srgbClr val="FF0000"/>
                </a:solidFill>
              </a:rPr>
              <a:t>銀の弾丸</a:t>
            </a:r>
            <a:r>
              <a:rPr lang="en-US" altLang="ja-JP" b="1" dirty="0">
                <a:solidFill>
                  <a:srgbClr val="FF0000"/>
                </a:solidFill>
              </a:rPr>
              <a:t>”</a:t>
            </a:r>
            <a:r>
              <a:rPr lang="ja-JP" altLang="en-US" b="1" dirty="0">
                <a:solidFill>
                  <a:srgbClr val="FF0000"/>
                </a:solidFill>
              </a:rPr>
              <a:t>では </a:t>
            </a:r>
            <a:r>
              <a:rPr lang="en-US" altLang="ja-JP" b="1" dirty="0">
                <a:solidFill>
                  <a:srgbClr val="FF0000"/>
                </a:solidFill>
              </a:rPr>
              <a:t>**</a:t>
            </a:r>
            <a:r>
              <a:rPr lang="ja-JP" altLang="en-US" b="1" dirty="0">
                <a:solidFill>
                  <a:srgbClr val="FF0000"/>
                </a:solidFill>
              </a:rPr>
              <a:t>ない</a:t>
            </a:r>
            <a:r>
              <a:rPr lang="en-US" altLang="ja-JP" b="1" dirty="0">
                <a:solidFill>
                  <a:srgbClr val="FF0000"/>
                </a:solidFill>
              </a:rPr>
              <a:t>**</a:t>
            </a:r>
          </a:p>
          <a:p>
            <a:r>
              <a:rPr kumimoji="1" lang="ja-JP" altLang="en-US" dirty="0"/>
              <a:t>経産省資料により、コストを考慮した適用範囲や対応方針を検討できるようになった</a:t>
            </a:r>
            <a:endParaRPr kumimoji="1" lang="en-US" altLang="ja-JP" dirty="0"/>
          </a:p>
          <a:p>
            <a:pPr lvl="1"/>
            <a:r>
              <a:rPr lang="ja-JP" altLang="en-US" dirty="0"/>
              <a:t>もし</a:t>
            </a:r>
            <a:r>
              <a:rPr lang="en-US" altLang="ja-JP" dirty="0"/>
              <a:t>SBOM</a:t>
            </a:r>
            <a:r>
              <a:rPr lang="ja-JP" altLang="en-US" dirty="0"/>
              <a:t>導入を検討しているのであれば、参考になると思われる</a:t>
            </a:r>
            <a:endParaRPr lang="en-US" altLang="ja-JP" dirty="0"/>
          </a:p>
          <a:p>
            <a:r>
              <a:rPr kumimoji="1" lang="ja-JP" altLang="en-US" dirty="0">
                <a:solidFill>
                  <a:schemeClr val="accent2"/>
                </a:solidFill>
              </a:rPr>
              <a:t>必要に応じて、パブリックコメント出しましょう！</a:t>
            </a:r>
          </a:p>
        </p:txBody>
      </p:sp>
      <p:sp>
        <p:nvSpPr>
          <p:cNvPr id="4" name="スライド番号プレースホルダー 3">
            <a:extLst>
              <a:ext uri="{FF2B5EF4-FFF2-40B4-BE49-F238E27FC236}">
                <a16:creationId xmlns:a16="http://schemas.microsoft.com/office/drawing/2014/main" id="{96D5CFC5-060F-736F-4912-B0CB962D320D}"/>
              </a:ext>
            </a:extLst>
          </p:cNvPr>
          <p:cNvSpPr>
            <a:spLocks noGrp="1"/>
          </p:cNvSpPr>
          <p:nvPr>
            <p:ph type="sldNum" sz="quarter" idx="12"/>
          </p:nvPr>
        </p:nvSpPr>
        <p:spPr/>
        <p:txBody>
          <a:bodyPr/>
          <a:lstStyle/>
          <a:p>
            <a:fld id="{FC435747-DFB9-42AB-9872-E74B36509AFC}" type="slidenum">
              <a:rPr kumimoji="1" lang="ja-JP" altLang="en-US" smtClean="0"/>
              <a:t>21</a:t>
            </a:fld>
            <a:endParaRPr kumimoji="1" lang="ja-JP" altLang="en-US"/>
          </a:p>
        </p:txBody>
      </p:sp>
    </p:spTree>
    <p:extLst>
      <p:ext uri="{BB962C8B-B14F-4D97-AF65-F5344CB8AC3E}">
        <p14:creationId xmlns:p14="http://schemas.microsoft.com/office/powerpoint/2010/main" val="4117194436"/>
      </p:ext>
    </p:extLst>
  </p:cSld>
  <p:clrMapOvr>
    <a:masterClrMapping/>
  </p:clrMapOvr>
  <mc:AlternateContent xmlns:mc="http://schemas.openxmlformats.org/markup-compatibility/2006" xmlns:p14="http://schemas.microsoft.com/office/powerpoint/2010/main">
    <mc:Choice Requires="p14">
      <p:transition spd="slow" p14:dur="2000" advTm="27000"/>
    </mc:Choice>
    <mc:Fallback xmlns="">
      <p:transition spd="slow" advTm="27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626880-61A1-2F0A-E18E-0C0CC316D335}"/>
              </a:ext>
            </a:extLst>
          </p:cNvPr>
          <p:cNvSpPr>
            <a:spLocks noGrp="1"/>
          </p:cNvSpPr>
          <p:nvPr>
            <p:ph type="title"/>
          </p:nvPr>
        </p:nvSpPr>
        <p:spPr/>
        <p:txBody>
          <a:bodyPr>
            <a:normAutofit fontScale="90000"/>
          </a:bodyPr>
          <a:lstStyle/>
          <a:p>
            <a:r>
              <a:rPr kumimoji="1" lang="en-US" altLang="ja-JP" dirty="0"/>
              <a:t>Appendix I: </a:t>
            </a:r>
            <a:r>
              <a:rPr kumimoji="1" lang="ja-JP" altLang="en-US" dirty="0"/>
              <a:t>関連リンク</a:t>
            </a:r>
          </a:p>
        </p:txBody>
      </p:sp>
      <p:sp>
        <p:nvSpPr>
          <p:cNvPr id="3" name="コンテンツ プレースホルダー 2">
            <a:extLst>
              <a:ext uri="{FF2B5EF4-FFF2-40B4-BE49-F238E27FC236}">
                <a16:creationId xmlns:a16="http://schemas.microsoft.com/office/drawing/2014/main" id="{11F4C78B-D496-735E-1BF7-3A941F70D7E4}"/>
              </a:ext>
            </a:extLst>
          </p:cNvPr>
          <p:cNvSpPr>
            <a:spLocks noGrp="1"/>
          </p:cNvSpPr>
          <p:nvPr>
            <p:ph idx="1"/>
          </p:nvPr>
        </p:nvSpPr>
        <p:spPr/>
        <p:txBody>
          <a:bodyPr>
            <a:normAutofit fontScale="40000" lnSpcReduction="20000"/>
          </a:bodyPr>
          <a:lstStyle/>
          <a:p>
            <a:r>
              <a:rPr lang="en-US" altLang="ja-JP" dirty="0"/>
              <a:t>w</a:t>
            </a:r>
            <a:r>
              <a:rPr kumimoji="1" lang="en-US" altLang="ja-JP" dirty="0"/>
              <a:t>ho am I</a:t>
            </a:r>
            <a:r>
              <a:rPr kumimoji="1" lang="ja-JP" altLang="en-US" dirty="0"/>
              <a:t>（脆弱性管理に興味のある方向け）</a:t>
            </a:r>
            <a:endParaRPr kumimoji="1" lang="en-US" altLang="ja-JP" dirty="0"/>
          </a:p>
          <a:p>
            <a:pPr lvl="1"/>
            <a:r>
              <a:rPr kumimoji="1" lang="en-US" altLang="ja-JP" dirty="0">
                <a:hlinkClick r:id="rId3"/>
              </a:rPr>
              <a:t>https://github.com/hogehuga/</a:t>
            </a:r>
            <a:endParaRPr lang="en-US" altLang="ja-JP" dirty="0"/>
          </a:p>
          <a:p>
            <a:pPr lvl="1"/>
            <a:r>
              <a:rPr kumimoji="1" lang="en-US" altLang="ja-JP" dirty="0">
                <a:hlinkClick r:id="rId4"/>
              </a:rPr>
              <a:t>https://zeijyakuseitaioukenkyukai.connpass.com/</a:t>
            </a:r>
            <a:endParaRPr kumimoji="1" lang="en-US" altLang="ja-JP" dirty="0"/>
          </a:p>
          <a:p>
            <a:pPr lvl="1"/>
            <a:r>
              <a:rPr kumimoji="1" lang="en-US" altLang="ja-JP" dirty="0">
                <a:hlinkClick r:id="rId5"/>
              </a:rPr>
              <a:t>https://www.facebook.com/groups/zeijyakuseitaioukenkyukai</a:t>
            </a:r>
            <a:endParaRPr kumimoji="1" lang="en-US" altLang="ja-JP" dirty="0"/>
          </a:p>
          <a:p>
            <a:r>
              <a:rPr lang="ja-JP" altLang="en-US" dirty="0"/>
              <a:t>私の、脆弱性管理その他の過去の話</a:t>
            </a:r>
            <a:endParaRPr lang="en-US" altLang="ja-JP" dirty="0"/>
          </a:p>
          <a:p>
            <a:pPr lvl="1"/>
            <a:r>
              <a:rPr lang="en-US" altLang="ja-JP" dirty="0"/>
              <a:t>InternetWeek2023</a:t>
            </a:r>
          </a:p>
          <a:p>
            <a:pPr lvl="2"/>
            <a:r>
              <a:rPr lang="ja-JP" altLang="en-US" dirty="0"/>
              <a:t>告知： </a:t>
            </a:r>
            <a:r>
              <a:rPr lang="en-US" altLang="ja-JP" dirty="0">
                <a:hlinkClick r:id="rId6"/>
              </a:rPr>
              <a:t>https://scan.netsecurity.ne.jp/article/2023/10/31/50171.html</a:t>
            </a:r>
            <a:endParaRPr lang="en-US" altLang="ja-JP" dirty="0"/>
          </a:p>
          <a:p>
            <a:pPr lvl="2"/>
            <a:r>
              <a:rPr lang="ja-JP" altLang="en-US" dirty="0"/>
              <a:t>発表： </a:t>
            </a:r>
            <a:r>
              <a:rPr lang="en-US" altLang="ja-JP" dirty="0">
                <a:hlinkClick r:id="rId7"/>
              </a:rPr>
              <a:t>https://www.nic.ad.jp/ja/materials/iw/2023/proceedings/c6/</a:t>
            </a:r>
            <a:endParaRPr lang="en-US" altLang="ja-JP" dirty="0"/>
          </a:p>
          <a:p>
            <a:pPr lvl="1"/>
            <a:r>
              <a:rPr lang="en-US" altLang="ja-JP" dirty="0"/>
              <a:t>NCA Annual Conference 2023</a:t>
            </a:r>
          </a:p>
          <a:p>
            <a:pPr lvl="2"/>
            <a:r>
              <a:rPr lang="ja-JP" altLang="en-US" dirty="0"/>
              <a:t>車座： </a:t>
            </a:r>
            <a:r>
              <a:rPr lang="en-US" altLang="ja-JP" dirty="0">
                <a:hlinkClick r:id="rId8"/>
              </a:rPr>
              <a:t>https://annualconf.nca.gr.jp/program/day0/1550_1800_1/</a:t>
            </a:r>
            <a:endParaRPr lang="en-US" altLang="ja-JP" dirty="0"/>
          </a:p>
          <a:p>
            <a:pPr lvl="2"/>
            <a:r>
              <a:rPr lang="en-US" altLang="ja-JP" dirty="0"/>
              <a:t>CFP</a:t>
            </a:r>
            <a:r>
              <a:rPr lang="ja-JP" altLang="en-US" dirty="0"/>
              <a:t>： </a:t>
            </a:r>
            <a:r>
              <a:rPr lang="en-US" altLang="ja-JP" dirty="0">
                <a:hlinkClick r:id="rId9"/>
              </a:rPr>
              <a:t>https://annualconf.nca.gr.jp/program/day2/1600_1620_2/</a:t>
            </a:r>
            <a:endParaRPr lang="en-US" altLang="ja-JP" dirty="0"/>
          </a:p>
          <a:p>
            <a:pPr lvl="1"/>
            <a:r>
              <a:rPr lang="ja-JP" altLang="en-US" dirty="0"/>
              <a:t>総裁</a:t>
            </a:r>
            <a:r>
              <a:rPr lang="en-US" altLang="ja-JP" dirty="0"/>
              <a:t>LT</a:t>
            </a:r>
          </a:p>
          <a:p>
            <a:pPr lvl="2"/>
            <a:r>
              <a:rPr lang="en-US" altLang="ja-JP" dirty="0"/>
              <a:t>34</a:t>
            </a:r>
            <a:r>
              <a:rPr lang="ja-JP" altLang="en-US" dirty="0"/>
              <a:t>回： </a:t>
            </a:r>
            <a:r>
              <a:rPr lang="en-US" altLang="ja-JP" dirty="0">
                <a:hlinkClick r:id="rId10"/>
              </a:rPr>
              <a:t>https://sec-kansai.connpass.com/event/253980/</a:t>
            </a:r>
            <a:endParaRPr lang="en-US" altLang="ja-JP" dirty="0"/>
          </a:p>
          <a:p>
            <a:pPr lvl="1"/>
            <a:r>
              <a:rPr lang="ja-JP" altLang="en-US" dirty="0"/>
              <a:t>参加し、議論できる団体</a:t>
            </a:r>
            <a:endParaRPr lang="en-US" altLang="ja-JP" dirty="0"/>
          </a:p>
          <a:p>
            <a:pPr lvl="2"/>
            <a:r>
              <a:rPr lang="en-US" altLang="ja-JP" dirty="0"/>
              <a:t>JNSA</a:t>
            </a:r>
            <a:r>
              <a:rPr lang="ja-JP" altLang="en-US" dirty="0"/>
              <a:t>： </a:t>
            </a:r>
            <a:r>
              <a:rPr lang="en-US" altLang="ja-JP" dirty="0"/>
              <a:t>	</a:t>
            </a:r>
            <a:r>
              <a:rPr lang="en-US" altLang="ja-JP" dirty="0">
                <a:hlinkClick r:id="rId11"/>
              </a:rPr>
              <a:t>https://www.jnsa.org/</a:t>
            </a:r>
            <a:endParaRPr lang="en-US" altLang="ja-JP" dirty="0"/>
          </a:p>
          <a:p>
            <a:pPr lvl="2"/>
            <a:r>
              <a:rPr lang="en-US" altLang="ja-JP" dirty="0"/>
              <a:t>ISOG-J</a:t>
            </a:r>
            <a:r>
              <a:rPr lang="ja-JP" altLang="en-US" dirty="0"/>
              <a:t>： </a:t>
            </a:r>
            <a:r>
              <a:rPr lang="en-US" altLang="ja-JP" dirty="0"/>
              <a:t>	</a:t>
            </a:r>
            <a:r>
              <a:rPr lang="en-US" altLang="ja-JP" dirty="0">
                <a:hlinkClick r:id="rId12"/>
              </a:rPr>
              <a:t>https://isog-j.org/</a:t>
            </a:r>
            <a:endParaRPr lang="en-US" altLang="ja-JP" dirty="0"/>
          </a:p>
          <a:p>
            <a:pPr lvl="2"/>
            <a:r>
              <a:rPr lang="en-US" altLang="ja-JP" dirty="0"/>
              <a:t>NCA</a:t>
            </a:r>
            <a:r>
              <a:rPr lang="ja-JP" altLang="en-US" dirty="0"/>
              <a:t>： </a:t>
            </a:r>
            <a:r>
              <a:rPr lang="en-US" altLang="ja-JP" dirty="0"/>
              <a:t>	</a:t>
            </a:r>
            <a:r>
              <a:rPr lang="en-US" altLang="ja-JP" dirty="0">
                <a:hlinkClick r:id="rId13"/>
              </a:rPr>
              <a:t>https://www.nca.gr.jp/</a:t>
            </a:r>
            <a:endParaRPr lang="en-US" altLang="ja-JP" dirty="0"/>
          </a:p>
          <a:p>
            <a:r>
              <a:rPr lang="ja-JP" altLang="en-US" dirty="0"/>
              <a:t>経済産業省</a:t>
            </a:r>
            <a:endParaRPr lang="en-US" altLang="ja-JP" dirty="0"/>
          </a:p>
          <a:p>
            <a:pPr lvl="1"/>
            <a:r>
              <a:rPr lang="ja-JP" altLang="en-US" dirty="0"/>
              <a:t>　</a:t>
            </a:r>
            <a:endParaRPr lang="en-US" altLang="ja-JP" dirty="0"/>
          </a:p>
          <a:p>
            <a:pPr lvl="2"/>
            <a:r>
              <a:rPr lang="en-US" altLang="ja-JP" dirty="0">
                <a:hlinkClick r:id="rId14"/>
              </a:rPr>
              <a:t>https://www.meti.go.jp/press/2024/04/20240426001/20240426001.html</a:t>
            </a:r>
            <a:endParaRPr lang="en-US" altLang="ja-JP" dirty="0"/>
          </a:p>
          <a:p>
            <a:pPr lvl="1"/>
            <a:r>
              <a:rPr lang="ja-JP" altLang="en-US" dirty="0"/>
              <a:t>「ソフトウェア管理に向けた</a:t>
            </a:r>
            <a:r>
              <a:rPr lang="en-US" altLang="ja-JP" dirty="0"/>
              <a:t>SBOM</a:t>
            </a:r>
            <a:r>
              <a:rPr lang="ja-JP" altLang="en-US" dirty="0"/>
              <a:t>（</a:t>
            </a:r>
            <a:r>
              <a:rPr lang="en-US" altLang="ja-JP" dirty="0"/>
              <a:t>Software Bill of Materials</a:t>
            </a:r>
            <a:r>
              <a:rPr lang="ja-JP" altLang="en-US" dirty="0"/>
              <a:t>）の導入に関する手引」を策定しました（所謂 </a:t>
            </a:r>
            <a:r>
              <a:rPr lang="en-US" altLang="ja-JP" dirty="0"/>
              <a:t>ver1.0</a:t>
            </a:r>
            <a:r>
              <a:rPr lang="ja-JP" altLang="en-US" dirty="0"/>
              <a:t>）</a:t>
            </a:r>
            <a:endParaRPr lang="en-US" altLang="ja-JP" dirty="0"/>
          </a:p>
          <a:p>
            <a:pPr lvl="2"/>
            <a:r>
              <a:rPr lang="en-US" altLang="ja-JP" dirty="0">
                <a:hlinkClick r:id="rId15"/>
              </a:rPr>
              <a:t>https://www.meti.go.jp/press/2023/07/20230728004/20230728004.html</a:t>
            </a:r>
            <a:endParaRPr lang="en-US" altLang="ja-JP" dirty="0"/>
          </a:p>
          <a:p>
            <a:r>
              <a:rPr lang="en-US" altLang="ja-JP" dirty="0"/>
              <a:t>SBOM</a:t>
            </a:r>
            <a:r>
              <a:rPr lang="ja-JP" altLang="en-US" dirty="0"/>
              <a:t>関連</a:t>
            </a:r>
            <a:endParaRPr lang="en-US" altLang="ja-JP" dirty="0"/>
          </a:p>
          <a:p>
            <a:pPr lvl="1"/>
            <a:r>
              <a:rPr lang="en-US" altLang="ja-JP" dirty="0"/>
              <a:t>CISA</a:t>
            </a:r>
            <a:r>
              <a:rPr lang="ja-JP" altLang="en-US" dirty="0"/>
              <a:t>：</a:t>
            </a:r>
            <a:r>
              <a:rPr lang="en-US" altLang="ja-JP" dirty="0"/>
              <a:t> 	</a:t>
            </a:r>
            <a:r>
              <a:rPr lang="en-US" altLang="ja-JP" dirty="0">
                <a:hlinkClick r:id="rId16"/>
              </a:rPr>
              <a:t>https://www.cisa.gov/sbom</a:t>
            </a:r>
            <a:endParaRPr lang="en-US" altLang="ja-JP" dirty="0"/>
          </a:p>
          <a:p>
            <a:pPr lvl="1"/>
            <a:r>
              <a:rPr lang="en-US" altLang="ja-JP" dirty="0" err="1"/>
              <a:t>OpenSSF</a:t>
            </a:r>
            <a:r>
              <a:rPr lang="ja-JP" altLang="en-US" dirty="0"/>
              <a:t>：</a:t>
            </a:r>
            <a:r>
              <a:rPr lang="en-US" altLang="ja-JP" dirty="0"/>
              <a:t> 	</a:t>
            </a:r>
            <a:r>
              <a:rPr lang="en-US" altLang="ja-JP" dirty="0">
                <a:hlinkClick r:id="rId17"/>
              </a:rPr>
              <a:t>https://openssf.org/</a:t>
            </a:r>
            <a:r>
              <a:rPr lang="en-US" altLang="ja-JP" dirty="0"/>
              <a:t> </a:t>
            </a:r>
            <a:r>
              <a:rPr lang="ja-JP" altLang="en-US" dirty="0"/>
              <a:t>（</a:t>
            </a:r>
            <a:r>
              <a:rPr lang="en-US" altLang="ja-JP" dirty="0"/>
              <a:t>Slack</a:t>
            </a:r>
            <a:r>
              <a:rPr lang="ja-JP" altLang="en-US" dirty="0"/>
              <a:t>等で議論されている）</a:t>
            </a:r>
            <a:endParaRPr lang="en-US" altLang="ja-JP" dirty="0"/>
          </a:p>
          <a:p>
            <a:pPr lvl="1"/>
            <a:r>
              <a:rPr lang="en-US" altLang="ja-JP" dirty="0"/>
              <a:t>CISA Allan Friedman</a:t>
            </a:r>
            <a:r>
              <a:rPr lang="ja-JP" altLang="en-US" dirty="0"/>
              <a:t>：</a:t>
            </a:r>
            <a:r>
              <a:rPr lang="en-US" altLang="ja-JP" dirty="0"/>
              <a:t> </a:t>
            </a:r>
            <a:r>
              <a:rPr lang="en-US" altLang="ja-JP" dirty="0">
                <a:hlinkClick r:id="rId18"/>
              </a:rPr>
              <a:t>https://twitter.com/allanfriedman</a:t>
            </a:r>
            <a:r>
              <a:rPr lang="ja-JP" altLang="en-US" dirty="0"/>
              <a:t> </a:t>
            </a:r>
            <a:r>
              <a:rPr lang="en-US" altLang="ja-JP" dirty="0"/>
              <a:t>,</a:t>
            </a:r>
            <a:r>
              <a:rPr lang="ja-JP" altLang="en-US" dirty="0"/>
              <a:t> </a:t>
            </a:r>
            <a:r>
              <a:rPr lang="en-US" altLang="ja-JP" dirty="0">
                <a:hlinkClick r:id="rId19"/>
              </a:rPr>
              <a:t>https://www.cisa.gov/speaker/allan-friedman</a:t>
            </a:r>
            <a:endParaRPr lang="en-US" altLang="ja-JP" dirty="0"/>
          </a:p>
          <a:p>
            <a:pPr lvl="1"/>
            <a:endParaRPr lang="en-US" altLang="ja-JP" dirty="0"/>
          </a:p>
          <a:p>
            <a:pPr lvl="1"/>
            <a:endParaRPr lang="en-US" altLang="ja-JP" dirty="0"/>
          </a:p>
          <a:p>
            <a:pPr lvl="1"/>
            <a:endParaRPr lang="en-US" altLang="ja-JP" dirty="0"/>
          </a:p>
          <a:p>
            <a:pPr lvl="1"/>
            <a:endParaRPr lang="en-US" altLang="ja-JP" dirty="0"/>
          </a:p>
        </p:txBody>
      </p:sp>
      <p:sp>
        <p:nvSpPr>
          <p:cNvPr id="6" name="スライド番号プレースホルダー 5">
            <a:extLst>
              <a:ext uri="{FF2B5EF4-FFF2-40B4-BE49-F238E27FC236}">
                <a16:creationId xmlns:a16="http://schemas.microsoft.com/office/drawing/2014/main" id="{2304937B-BA7C-3E29-3B2D-72FC362EED20}"/>
              </a:ext>
            </a:extLst>
          </p:cNvPr>
          <p:cNvSpPr>
            <a:spLocks noGrp="1"/>
          </p:cNvSpPr>
          <p:nvPr>
            <p:ph type="sldNum" sz="quarter" idx="12"/>
          </p:nvPr>
        </p:nvSpPr>
        <p:spPr/>
        <p:txBody>
          <a:bodyPr/>
          <a:lstStyle/>
          <a:p>
            <a:fld id="{FC435747-DFB9-42AB-9872-E74B36509AFC}" type="slidenum">
              <a:rPr kumimoji="1" lang="ja-JP" altLang="en-US" smtClean="0"/>
              <a:t>22</a:t>
            </a:fld>
            <a:endParaRPr kumimoji="1" lang="ja-JP" altLang="en-US"/>
          </a:p>
        </p:txBody>
      </p:sp>
      <p:pic>
        <p:nvPicPr>
          <p:cNvPr id="8" name="図 7">
            <a:extLst>
              <a:ext uri="{FF2B5EF4-FFF2-40B4-BE49-F238E27FC236}">
                <a16:creationId xmlns:a16="http://schemas.microsoft.com/office/drawing/2014/main" id="{DB580FE5-EDD2-F9DD-C3D3-B878680F78EF}"/>
              </a:ext>
            </a:extLst>
          </p:cNvPr>
          <p:cNvPicPr>
            <a:picLocks noChangeAspect="1"/>
          </p:cNvPicPr>
          <p:nvPr/>
        </p:nvPicPr>
        <p:blipFill>
          <a:blip r:embed="rId20"/>
          <a:stretch>
            <a:fillRect/>
          </a:stretch>
        </p:blipFill>
        <p:spPr>
          <a:xfrm>
            <a:off x="1482059" y="4555223"/>
            <a:ext cx="2888606" cy="167840"/>
          </a:xfrm>
          <a:prstGeom prst="rect">
            <a:avLst/>
          </a:prstGeom>
        </p:spPr>
      </p:pic>
      <p:pic>
        <p:nvPicPr>
          <p:cNvPr id="14" name="図 13">
            <a:extLst>
              <a:ext uri="{FF2B5EF4-FFF2-40B4-BE49-F238E27FC236}">
                <a16:creationId xmlns:a16="http://schemas.microsoft.com/office/drawing/2014/main" id="{981ABD7C-4077-2453-3C84-EDCC675E33A4}"/>
              </a:ext>
            </a:extLst>
          </p:cNvPr>
          <p:cNvPicPr>
            <a:picLocks noChangeAspect="1"/>
          </p:cNvPicPr>
          <p:nvPr/>
        </p:nvPicPr>
        <p:blipFill>
          <a:blip r:embed="rId21"/>
          <a:stretch>
            <a:fillRect/>
          </a:stretch>
        </p:blipFill>
        <p:spPr>
          <a:xfrm>
            <a:off x="9256150" y="4205986"/>
            <a:ext cx="1906673" cy="1638955"/>
          </a:xfrm>
          <a:prstGeom prst="rect">
            <a:avLst/>
          </a:prstGeom>
        </p:spPr>
      </p:pic>
      <p:sp>
        <p:nvSpPr>
          <p:cNvPr id="15" name="テキスト ボックス 14">
            <a:extLst>
              <a:ext uri="{FF2B5EF4-FFF2-40B4-BE49-F238E27FC236}">
                <a16:creationId xmlns:a16="http://schemas.microsoft.com/office/drawing/2014/main" id="{E00296ED-B2EE-50F7-41EE-36BA469B9AB4}"/>
              </a:ext>
            </a:extLst>
          </p:cNvPr>
          <p:cNvSpPr txBox="1"/>
          <p:nvPr/>
        </p:nvSpPr>
        <p:spPr>
          <a:xfrm>
            <a:off x="9256150" y="5844941"/>
            <a:ext cx="1906673" cy="307777"/>
          </a:xfrm>
          <a:prstGeom prst="rect">
            <a:avLst/>
          </a:prstGeom>
          <a:noFill/>
        </p:spPr>
        <p:txBody>
          <a:bodyPr wrap="square" rtlCol="0">
            <a:spAutoFit/>
          </a:bodyPr>
          <a:lstStyle/>
          <a:p>
            <a:pPr algn="ctr"/>
            <a:r>
              <a:rPr lang="ja-JP" altLang="en-US" sz="1400" dirty="0"/>
              <a:t>関連する</a:t>
            </a:r>
            <a:r>
              <a:rPr kumimoji="1" lang="ja-JP" altLang="en-US" sz="1400" dirty="0"/>
              <a:t>リンク氏</a:t>
            </a:r>
          </a:p>
        </p:txBody>
      </p:sp>
    </p:spTree>
    <p:extLst>
      <p:ext uri="{BB962C8B-B14F-4D97-AF65-F5344CB8AC3E}">
        <p14:creationId xmlns:p14="http://schemas.microsoft.com/office/powerpoint/2010/main" val="2975538291"/>
      </p:ext>
    </p:extLst>
  </p:cSld>
  <p:clrMapOvr>
    <a:masterClrMapping/>
  </p:clrMapOvr>
  <mc:AlternateContent xmlns:mc="http://schemas.openxmlformats.org/markup-compatibility/2006" xmlns:p14="http://schemas.microsoft.com/office/powerpoint/2010/main">
    <mc:Choice Requires="p14">
      <p:transition spd="slow" p14:dur="2000" advTm="27000"/>
    </mc:Choice>
    <mc:Fallback xmlns="">
      <p:transition spd="slow" advTm="27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B30D74-AF07-5C29-B872-C0E8281D5042}"/>
              </a:ext>
            </a:extLst>
          </p:cNvPr>
          <p:cNvSpPr>
            <a:spLocks noGrp="1"/>
          </p:cNvSpPr>
          <p:nvPr>
            <p:ph type="title"/>
          </p:nvPr>
        </p:nvSpPr>
        <p:spPr/>
        <p:txBody>
          <a:bodyPr>
            <a:normAutofit fontScale="90000"/>
          </a:bodyPr>
          <a:lstStyle/>
          <a:p>
            <a:r>
              <a:rPr kumimoji="1" lang="en-US" altLang="ja-JP" dirty="0" err="1"/>
              <a:t>whoami</a:t>
            </a:r>
            <a:endParaRPr kumimoji="1" lang="ja-JP" altLang="en-US" dirty="0"/>
          </a:p>
        </p:txBody>
      </p:sp>
      <p:sp>
        <p:nvSpPr>
          <p:cNvPr id="3" name="コンテンツ プレースホルダー 2">
            <a:extLst>
              <a:ext uri="{FF2B5EF4-FFF2-40B4-BE49-F238E27FC236}">
                <a16:creationId xmlns:a16="http://schemas.microsoft.com/office/drawing/2014/main" id="{BBD136C9-A135-D5D9-961A-AAAB96008014}"/>
              </a:ext>
            </a:extLst>
          </p:cNvPr>
          <p:cNvSpPr>
            <a:spLocks noGrp="1"/>
          </p:cNvSpPr>
          <p:nvPr>
            <p:ph idx="1"/>
          </p:nvPr>
        </p:nvSpPr>
        <p:spPr/>
        <p:txBody>
          <a:bodyPr>
            <a:normAutofit fontScale="92500"/>
          </a:bodyPr>
          <a:lstStyle/>
          <a:p>
            <a:r>
              <a:rPr lang="en-US" altLang="ja-JP" dirty="0"/>
              <a:t>hogehuga</a:t>
            </a:r>
          </a:p>
          <a:p>
            <a:pPr lvl="1"/>
            <a:r>
              <a:rPr kumimoji="1" lang="ja-JP" altLang="en-US" dirty="0"/>
              <a:t>所属</a:t>
            </a:r>
            <a:endParaRPr kumimoji="1" lang="en-US" altLang="ja-JP" dirty="0"/>
          </a:p>
          <a:p>
            <a:pPr lvl="2"/>
            <a:r>
              <a:rPr kumimoji="1" lang="ja-JP" altLang="en-US" dirty="0"/>
              <a:t>個人主催の勉強会「脆弱性対応勉強会」主催</a:t>
            </a:r>
            <a:endParaRPr kumimoji="1" lang="en-US" altLang="ja-JP" dirty="0"/>
          </a:p>
          <a:p>
            <a:pPr lvl="1"/>
            <a:r>
              <a:rPr kumimoji="1" lang="ja-JP" altLang="en-US" dirty="0"/>
              <a:t>活動履歴等</a:t>
            </a:r>
            <a:endParaRPr kumimoji="1" lang="en-US" altLang="ja-JP" dirty="0"/>
          </a:p>
          <a:p>
            <a:pPr lvl="2"/>
            <a:r>
              <a:rPr lang="en-US" altLang="ja-JP" dirty="0"/>
              <a:t>(</a:t>
            </a:r>
            <a:r>
              <a:rPr lang="ja-JP" altLang="en-US" dirty="0"/>
              <a:t>脆弱性対応勉強会 </a:t>
            </a:r>
            <a:r>
              <a:rPr lang="en-US" altLang="ja-JP" dirty="0"/>
              <a:t>| </a:t>
            </a:r>
            <a:r>
              <a:rPr lang="ja-JP" altLang="en-US" dirty="0"/>
              <a:t>サイバーセキュリティ勉強会</a:t>
            </a:r>
            <a:r>
              <a:rPr lang="en-US" altLang="ja-JP" dirty="0"/>
              <a:t>in</a:t>
            </a:r>
            <a:r>
              <a:rPr lang="ja-JP" altLang="en-US" dirty="0"/>
              <a:t>塩尻</a:t>
            </a:r>
            <a:r>
              <a:rPr lang="en-US" altLang="ja-JP" dirty="0"/>
              <a:t>) </a:t>
            </a:r>
            <a:r>
              <a:rPr lang="ja-JP" altLang="en-US" dirty="0"/>
              <a:t>運営</a:t>
            </a:r>
            <a:endParaRPr lang="en-US" altLang="ja-JP" dirty="0"/>
          </a:p>
          <a:p>
            <a:pPr lvl="2"/>
            <a:r>
              <a:rPr kumimoji="1" lang="en-US" altLang="ja-JP" dirty="0"/>
              <a:t>(Internet </a:t>
            </a:r>
            <a:r>
              <a:rPr lang="en-US" altLang="ja-JP" dirty="0"/>
              <a:t>Week 2023 | NCA Annual Conference 2023) Speaker</a:t>
            </a:r>
          </a:p>
          <a:p>
            <a:pPr lvl="2"/>
            <a:r>
              <a:rPr kumimoji="1" lang="en-US" altLang="ja-JP" dirty="0"/>
              <a:t>OWASP Nagoya Chapter</a:t>
            </a:r>
            <a:r>
              <a:rPr kumimoji="1" lang="ja-JP" altLang="en-US" dirty="0"/>
              <a:t>ミーティング第</a:t>
            </a:r>
            <a:r>
              <a:rPr kumimoji="1" lang="en-US" altLang="ja-JP" dirty="0"/>
              <a:t>33</a:t>
            </a:r>
            <a:r>
              <a:rPr kumimoji="1" lang="ja-JP" altLang="en-US" dirty="0"/>
              <a:t>回 </a:t>
            </a:r>
            <a:r>
              <a:rPr kumimoji="1" lang="en-US" altLang="ja-JP" dirty="0"/>
              <a:t>/OWASP 758 Day</a:t>
            </a:r>
            <a:r>
              <a:rPr lang="ja-JP" altLang="en-US" dirty="0"/>
              <a:t> </a:t>
            </a:r>
            <a:r>
              <a:rPr lang="en-US" altLang="ja-JP" dirty="0"/>
              <a:t>Speaker</a:t>
            </a:r>
            <a:endParaRPr kumimoji="1" lang="en-US" altLang="ja-JP" dirty="0"/>
          </a:p>
          <a:p>
            <a:pPr lvl="2"/>
            <a:r>
              <a:rPr lang="en-US" altLang="ja-JP" dirty="0" err="1"/>
              <a:t>InternetWeek</a:t>
            </a:r>
            <a:r>
              <a:rPr lang="en-US" altLang="ja-JP" dirty="0"/>
              <a:t> Showcase</a:t>
            </a:r>
            <a:r>
              <a:rPr lang="ja-JP" altLang="en-US" dirty="0"/>
              <a:t>福岡（</a:t>
            </a:r>
            <a:r>
              <a:rPr lang="en-US" altLang="ja-JP" dirty="0"/>
              <a:t>07/25-26</a:t>
            </a:r>
            <a:r>
              <a:rPr lang="ja-JP" altLang="en-US" dirty="0"/>
              <a:t>）登壇予定</a:t>
            </a:r>
            <a:endParaRPr kumimoji="1" lang="en-US" altLang="ja-JP" dirty="0"/>
          </a:p>
          <a:p>
            <a:pPr lvl="2"/>
            <a:r>
              <a:rPr lang="ja-JP" altLang="en-US" dirty="0"/>
              <a:t>他</a:t>
            </a:r>
            <a:endParaRPr lang="en-US" altLang="ja-JP" dirty="0"/>
          </a:p>
          <a:p>
            <a:pPr lvl="1"/>
            <a:r>
              <a:rPr lang="ja-JP" altLang="en-US" dirty="0"/>
              <a:t>その他</a:t>
            </a:r>
            <a:endParaRPr lang="en-US" altLang="ja-JP" dirty="0"/>
          </a:p>
          <a:p>
            <a:pPr lvl="2"/>
            <a:r>
              <a:rPr kumimoji="1" lang="ja-JP" altLang="en-US" dirty="0"/>
              <a:t>バイク移動が趣味（今日もバイク移動）</a:t>
            </a:r>
            <a:endParaRPr kumimoji="1" lang="en-US" altLang="ja-JP" dirty="0"/>
          </a:p>
          <a:p>
            <a:pPr lvl="2"/>
            <a:r>
              <a:rPr lang="ja-JP" altLang="en-US" dirty="0"/>
              <a:t>水風呂が大好き（冷泉をご存じの方は教えてください）</a:t>
            </a:r>
            <a:endParaRPr lang="en-US" altLang="ja-JP" dirty="0"/>
          </a:p>
          <a:p>
            <a:pPr lvl="2"/>
            <a:r>
              <a:rPr lang="ja-JP" altLang="en-US" dirty="0"/>
              <a:t>脆弱性管理についてしゃべる、脆弱性漫談師</a:t>
            </a:r>
            <a:endParaRPr kumimoji="1" lang="en-US" altLang="ja-JP" dirty="0"/>
          </a:p>
        </p:txBody>
      </p:sp>
      <p:sp>
        <p:nvSpPr>
          <p:cNvPr id="7" name="スライド番号プレースホルダー 6">
            <a:extLst>
              <a:ext uri="{FF2B5EF4-FFF2-40B4-BE49-F238E27FC236}">
                <a16:creationId xmlns:a16="http://schemas.microsoft.com/office/drawing/2014/main" id="{95593C70-4706-2342-DA38-F72FC4DA91DC}"/>
              </a:ext>
            </a:extLst>
          </p:cNvPr>
          <p:cNvSpPr>
            <a:spLocks noGrp="1"/>
          </p:cNvSpPr>
          <p:nvPr>
            <p:ph type="sldNum" sz="quarter" idx="12"/>
          </p:nvPr>
        </p:nvSpPr>
        <p:spPr/>
        <p:txBody>
          <a:bodyPr/>
          <a:lstStyle/>
          <a:p>
            <a:fld id="{FC435747-DFB9-42AB-9872-E74B36509AFC}" type="slidenum">
              <a:rPr kumimoji="1" lang="ja-JP" altLang="en-US" smtClean="0"/>
              <a:t>3</a:t>
            </a:fld>
            <a:endParaRPr kumimoji="1" lang="ja-JP" altLang="en-US"/>
          </a:p>
        </p:txBody>
      </p:sp>
      <p:pic>
        <p:nvPicPr>
          <p:cNvPr id="9" name="図 8">
            <a:extLst>
              <a:ext uri="{FF2B5EF4-FFF2-40B4-BE49-F238E27FC236}">
                <a16:creationId xmlns:a16="http://schemas.microsoft.com/office/drawing/2014/main" id="{0FFD3205-8275-FA20-112A-7C6105684BBF}"/>
              </a:ext>
            </a:extLst>
          </p:cNvPr>
          <p:cNvPicPr>
            <a:picLocks noChangeAspect="1"/>
          </p:cNvPicPr>
          <p:nvPr/>
        </p:nvPicPr>
        <p:blipFill>
          <a:blip r:embed="rId2"/>
          <a:stretch>
            <a:fillRect/>
          </a:stretch>
        </p:blipFill>
        <p:spPr>
          <a:xfrm>
            <a:off x="10024016" y="1498514"/>
            <a:ext cx="1744910" cy="981512"/>
          </a:xfrm>
          <a:prstGeom prst="rect">
            <a:avLst/>
          </a:prstGeom>
        </p:spPr>
      </p:pic>
      <p:pic>
        <p:nvPicPr>
          <p:cNvPr id="11" name="図 10">
            <a:extLst>
              <a:ext uri="{FF2B5EF4-FFF2-40B4-BE49-F238E27FC236}">
                <a16:creationId xmlns:a16="http://schemas.microsoft.com/office/drawing/2014/main" id="{17CA3F1F-2FDA-A8EF-F7C2-486DF5226791}"/>
              </a:ext>
            </a:extLst>
          </p:cNvPr>
          <p:cNvPicPr>
            <a:picLocks noChangeAspect="1"/>
          </p:cNvPicPr>
          <p:nvPr/>
        </p:nvPicPr>
        <p:blipFill>
          <a:blip r:embed="rId3"/>
          <a:stretch>
            <a:fillRect/>
          </a:stretch>
        </p:blipFill>
        <p:spPr>
          <a:xfrm>
            <a:off x="9706062" y="4012095"/>
            <a:ext cx="2146754" cy="384935"/>
          </a:xfrm>
          <a:prstGeom prst="rect">
            <a:avLst/>
          </a:prstGeom>
        </p:spPr>
      </p:pic>
      <p:pic>
        <p:nvPicPr>
          <p:cNvPr id="13" name="図 12">
            <a:extLst>
              <a:ext uri="{FF2B5EF4-FFF2-40B4-BE49-F238E27FC236}">
                <a16:creationId xmlns:a16="http://schemas.microsoft.com/office/drawing/2014/main" id="{2F9DC76C-AB78-BB00-D371-274BBBD5894D}"/>
              </a:ext>
            </a:extLst>
          </p:cNvPr>
          <p:cNvPicPr>
            <a:picLocks noChangeAspect="1"/>
          </p:cNvPicPr>
          <p:nvPr/>
        </p:nvPicPr>
        <p:blipFill>
          <a:blip r:embed="rId4"/>
          <a:stretch>
            <a:fillRect/>
          </a:stretch>
        </p:blipFill>
        <p:spPr>
          <a:xfrm>
            <a:off x="8867298" y="4576417"/>
            <a:ext cx="2985518" cy="673036"/>
          </a:xfrm>
          <a:prstGeom prst="rect">
            <a:avLst/>
          </a:prstGeom>
        </p:spPr>
      </p:pic>
    </p:spTree>
    <p:extLst>
      <p:ext uri="{BB962C8B-B14F-4D97-AF65-F5344CB8AC3E}">
        <p14:creationId xmlns:p14="http://schemas.microsoft.com/office/powerpoint/2010/main" val="690507171"/>
      </p:ext>
    </p:extLst>
  </p:cSld>
  <p:clrMapOvr>
    <a:masterClrMapping/>
  </p:clrMapOvr>
  <mc:AlternateContent xmlns:mc="http://schemas.openxmlformats.org/markup-compatibility/2006" xmlns:p14="http://schemas.microsoft.com/office/powerpoint/2010/main">
    <mc:Choice Requires="p14">
      <p:transition spd="slow" p14:dur="2000" advTm="27000"/>
    </mc:Choice>
    <mc:Fallback xmlns="">
      <p:transition spd="slow" advTm="27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D8E74E-3B42-FF94-4498-0E68D39BA48D}"/>
              </a:ext>
            </a:extLst>
          </p:cNvPr>
          <p:cNvSpPr>
            <a:spLocks noGrp="1"/>
          </p:cNvSpPr>
          <p:nvPr>
            <p:ph type="title"/>
          </p:nvPr>
        </p:nvSpPr>
        <p:spPr/>
        <p:txBody>
          <a:bodyPr>
            <a:normAutofit fontScale="90000"/>
          </a:bodyPr>
          <a:lstStyle/>
          <a:p>
            <a:r>
              <a:rPr lang="ja-JP" altLang="en-US" dirty="0"/>
              <a:t>はじめに</a:t>
            </a:r>
            <a:endParaRPr kumimoji="1" lang="ja-JP" altLang="en-US" dirty="0"/>
          </a:p>
        </p:txBody>
      </p:sp>
      <p:sp>
        <p:nvSpPr>
          <p:cNvPr id="3" name="コンテンツ プレースホルダー 2">
            <a:extLst>
              <a:ext uri="{FF2B5EF4-FFF2-40B4-BE49-F238E27FC236}">
                <a16:creationId xmlns:a16="http://schemas.microsoft.com/office/drawing/2014/main" id="{93ECCB96-ECEF-5640-11E0-A09CAEE7C5B8}"/>
              </a:ext>
            </a:extLst>
          </p:cNvPr>
          <p:cNvSpPr>
            <a:spLocks noGrp="1"/>
          </p:cNvSpPr>
          <p:nvPr>
            <p:ph idx="1"/>
          </p:nvPr>
        </p:nvSpPr>
        <p:spPr>
          <a:xfrm>
            <a:off x="838200" y="1325461"/>
            <a:ext cx="7089396" cy="4851502"/>
          </a:xfrm>
        </p:spPr>
        <p:txBody>
          <a:bodyPr>
            <a:normAutofit fontScale="92500" lnSpcReduction="10000"/>
          </a:bodyPr>
          <a:lstStyle/>
          <a:p>
            <a:pPr marL="0" indent="0">
              <a:buNone/>
            </a:pPr>
            <a:r>
              <a:rPr kumimoji="1" lang="ja-JP" altLang="en-US" sz="1600" dirty="0"/>
              <a:t>経済産業省から、</a:t>
            </a:r>
            <a:r>
              <a:rPr lang="ja-JP" altLang="en-US" sz="1600" dirty="0"/>
              <a:t>「</a:t>
            </a:r>
            <a:r>
              <a:rPr lang="en-US" altLang="ja-JP" sz="1600" dirty="0"/>
              <a:t>SBOM</a:t>
            </a:r>
            <a:r>
              <a:rPr lang="ja-JP" altLang="en-US" sz="1600" dirty="0"/>
              <a:t>を導入するメリットや実際に導入するにあたって認識・実施すべきポイントをまとめた手引書」が策定されました。本件について</a:t>
            </a:r>
            <a:r>
              <a:rPr lang="en-US" altLang="ja-JP" sz="1600" dirty="0"/>
              <a:t>2024-04-26</a:t>
            </a:r>
            <a:r>
              <a:rPr lang="ja-JP" altLang="en-US" sz="1600" dirty="0"/>
              <a:t>から</a:t>
            </a:r>
            <a:r>
              <a:rPr lang="en-US" altLang="ja-JP" sz="1600" dirty="0"/>
              <a:t>2024-05-27</a:t>
            </a:r>
            <a:r>
              <a:rPr lang="ja-JP" altLang="en-US" sz="1600" dirty="0"/>
              <a:t>までの間に意見募集（所謂パブリックコメント）がされています。</a:t>
            </a:r>
            <a:endParaRPr lang="en-US" altLang="ja-JP" sz="1600" dirty="0"/>
          </a:p>
          <a:p>
            <a:r>
              <a:rPr lang="ja-JP" altLang="en-US" sz="1600" dirty="0"/>
              <a:t> </a:t>
            </a:r>
            <a:r>
              <a:rPr lang="en-US" altLang="ja-JP" sz="1600" dirty="0">
                <a:hlinkClick r:id="rId2"/>
              </a:rPr>
              <a:t>https://www.meti.go.jp/press/2024/04/20240426001/20240426001.html</a:t>
            </a:r>
            <a:endParaRPr lang="en-US" altLang="ja-JP" sz="900" dirty="0"/>
          </a:p>
          <a:p>
            <a:pPr marL="0" indent="0">
              <a:buNone/>
            </a:pPr>
            <a:endParaRPr kumimoji="1" lang="en-US" altLang="ja-JP" sz="1600" dirty="0"/>
          </a:p>
          <a:p>
            <a:pPr marL="0" indent="0">
              <a:buNone/>
            </a:pPr>
            <a:r>
              <a:rPr kumimoji="1" lang="ja-JP" altLang="en-US" sz="1600" dirty="0"/>
              <a:t>本</a:t>
            </a:r>
            <a:r>
              <a:rPr kumimoji="1" lang="en-US" altLang="ja-JP" sz="1600" dirty="0"/>
              <a:t>LT5</a:t>
            </a:r>
            <a:r>
              <a:rPr kumimoji="1" lang="ja-JP" altLang="en-US" sz="1600" dirty="0"/>
              <a:t>分間で、おおよその内容を把握できるような話をします。</a:t>
            </a:r>
            <a:endParaRPr kumimoji="1" lang="en-US" altLang="ja-JP" sz="1600" dirty="0"/>
          </a:p>
          <a:p>
            <a:r>
              <a:rPr kumimoji="1" lang="ja-JP" altLang="en-US" sz="1600" dirty="0"/>
              <a:t>本イベント後もパブリックコメントの期間内なので、興味のある方は、読んでコメントを出していただけると良さそうです。</a:t>
            </a:r>
            <a:endParaRPr kumimoji="1" lang="en-US" altLang="ja-JP" sz="1600" dirty="0"/>
          </a:p>
          <a:p>
            <a:r>
              <a:rPr lang="ja-JP" altLang="en-US" sz="1600" dirty="0"/>
              <a:t>私は所謂「</a:t>
            </a:r>
            <a:r>
              <a:rPr lang="en-US" altLang="ja-JP" sz="1600" dirty="0"/>
              <a:t>SBOM</a:t>
            </a:r>
            <a:r>
              <a:rPr lang="ja-JP" altLang="en-US" sz="1600" dirty="0"/>
              <a:t>の専門家」ではないため、脆弱性管理の研究者及び複数のセキュリティベンダの人と話した結果得られた知見でお話しします。</a:t>
            </a:r>
            <a:endParaRPr lang="en-US" altLang="ja-JP" sz="1600" dirty="0"/>
          </a:p>
          <a:p>
            <a:r>
              <a:rPr kumimoji="1" lang="ja-JP" altLang="en-US" sz="1600" dirty="0">
                <a:solidFill>
                  <a:schemeClr val="accent2"/>
                </a:solidFill>
              </a:rPr>
              <a:t>本</a:t>
            </a:r>
            <a:r>
              <a:rPr kumimoji="1" lang="en-US" altLang="ja-JP" sz="1600" dirty="0">
                <a:solidFill>
                  <a:schemeClr val="accent2"/>
                </a:solidFill>
              </a:rPr>
              <a:t>LT</a:t>
            </a:r>
            <a:r>
              <a:rPr kumimoji="1" lang="ja-JP" altLang="en-US" sz="1600" dirty="0">
                <a:solidFill>
                  <a:schemeClr val="accent2"/>
                </a:solidFill>
              </a:rPr>
              <a:t>の内容は私（</a:t>
            </a:r>
            <a:r>
              <a:rPr kumimoji="1" lang="en-US" altLang="ja-JP" sz="1600" dirty="0">
                <a:solidFill>
                  <a:schemeClr val="accent2"/>
                </a:solidFill>
              </a:rPr>
              <a:t>hogehuga</a:t>
            </a:r>
            <a:r>
              <a:rPr kumimoji="1" lang="ja-JP" altLang="en-US" sz="1600" dirty="0">
                <a:solidFill>
                  <a:schemeClr val="accent2"/>
                </a:solidFill>
              </a:rPr>
              <a:t>）の個人的な意見であり、現職の意見とは異なる場合があります。</a:t>
            </a:r>
            <a:endParaRPr kumimoji="1" lang="en-US" altLang="ja-JP" sz="1600" dirty="0">
              <a:solidFill>
                <a:schemeClr val="accent2"/>
              </a:solidFill>
            </a:endParaRPr>
          </a:p>
          <a:p>
            <a:pPr marL="0" indent="0">
              <a:buNone/>
            </a:pPr>
            <a:endParaRPr lang="en-US" altLang="ja-JP" sz="1600" dirty="0"/>
          </a:p>
          <a:p>
            <a:pPr marL="0" indent="0">
              <a:buNone/>
            </a:pPr>
            <a:r>
              <a:rPr kumimoji="1" lang="ja-JP" altLang="en-US" sz="1600" b="1" dirty="0">
                <a:solidFill>
                  <a:srgbClr val="FF0000"/>
                </a:solidFill>
              </a:rPr>
              <a:t>今回の目的</a:t>
            </a:r>
            <a:endParaRPr kumimoji="1" lang="en-US" altLang="ja-JP" sz="1600" b="1" dirty="0">
              <a:solidFill>
                <a:srgbClr val="FF0000"/>
              </a:solidFill>
            </a:endParaRPr>
          </a:p>
          <a:p>
            <a:r>
              <a:rPr lang="en-US" altLang="ja-JP" sz="1600" dirty="0"/>
              <a:t>SBOM</a:t>
            </a:r>
            <a:r>
              <a:rPr lang="ja-JP" altLang="en-US" sz="1600" dirty="0"/>
              <a:t>について“なんとなく”（興味を持ってもらう</a:t>
            </a:r>
            <a:r>
              <a:rPr lang="en-US" altLang="ja-JP" sz="1600" dirty="0"/>
              <a:t>|</a:t>
            </a:r>
            <a:r>
              <a:rPr lang="ja-JP" altLang="en-US" sz="1600" dirty="0"/>
              <a:t>次のアクション）がわかる</a:t>
            </a:r>
            <a:endParaRPr lang="en-US" altLang="ja-JP" sz="1600" dirty="0"/>
          </a:p>
          <a:p>
            <a:r>
              <a:rPr kumimoji="1" lang="ja-JP" altLang="en-US" sz="1600" dirty="0"/>
              <a:t>（可能なら）読んでパブリックコメントを出してほしい</a:t>
            </a:r>
            <a:endParaRPr kumimoji="1" lang="en-US" altLang="ja-JP" sz="1600" dirty="0"/>
          </a:p>
        </p:txBody>
      </p:sp>
      <p:pic>
        <p:nvPicPr>
          <p:cNvPr id="5" name="図 4">
            <a:extLst>
              <a:ext uri="{FF2B5EF4-FFF2-40B4-BE49-F238E27FC236}">
                <a16:creationId xmlns:a16="http://schemas.microsoft.com/office/drawing/2014/main" id="{2ABDF2B5-47B5-8933-32B7-4921135C06D7}"/>
              </a:ext>
            </a:extLst>
          </p:cNvPr>
          <p:cNvPicPr>
            <a:picLocks noChangeAspect="1"/>
          </p:cNvPicPr>
          <p:nvPr/>
        </p:nvPicPr>
        <p:blipFill>
          <a:blip r:embed="rId3"/>
          <a:stretch>
            <a:fillRect/>
          </a:stretch>
        </p:blipFill>
        <p:spPr>
          <a:xfrm>
            <a:off x="8151771" y="1325461"/>
            <a:ext cx="3609568" cy="4714612"/>
          </a:xfrm>
          <a:prstGeom prst="rect">
            <a:avLst/>
          </a:prstGeom>
          <a:ln>
            <a:noFill/>
          </a:ln>
          <a:effectLst>
            <a:outerShdw blurRad="292100" dist="139700" dir="2700000" algn="tl" rotWithShape="0">
              <a:srgbClr val="333333">
                <a:alpha val="65000"/>
              </a:srgbClr>
            </a:outerShdw>
          </a:effectLst>
        </p:spPr>
      </p:pic>
      <p:sp>
        <p:nvSpPr>
          <p:cNvPr id="6" name="スライド番号プレースホルダー 5">
            <a:extLst>
              <a:ext uri="{FF2B5EF4-FFF2-40B4-BE49-F238E27FC236}">
                <a16:creationId xmlns:a16="http://schemas.microsoft.com/office/drawing/2014/main" id="{DE4D36E0-72F8-F0B0-57C3-FE43F9EA6156}"/>
              </a:ext>
            </a:extLst>
          </p:cNvPr>
          <p:cNvSpPr>
            <a:spLocks noGrp="1"/>
          </p:cNvSpPr>
          <p:nvPr>
            <p:ph type="sldNum" sz="quarter" idx="12"/>
          </p:nvPr>
        </p:nvSpPr>
        <p:spPr/>
        <p:txBody>
          <a:bodyPr/>
          <a:lstStyle/>
          <a:p>
            <a:fld id="{FC435747-DFB9-42AB-9872-E74B36509AFC}" type="slidenum">
              <a:rPr kumimoji="1" lang="ja-JP" altLang="en-US" smtClean="0"/>
              <a:t>4</a:t>
            </a:fld>
            <a:endParaRPr kumimoji="1" lang="ja-JP" altLang="en-US"/>
          </a:p>
        </p:txBody>
      </p:sp>
    </p:spTree>
    <p:extLst>
      <p:ext uri="{BB962C8B-B14F-4D97-AF65-F5344CB8AC3E}">
        <p14:creationId xmlns:p14="http://schemas.microsoft.com/office/powerpoint/2010/main" val="3217707644"/>
      </p:ext>
    </p:extLst>
  </p:cSld>
  <p:clrMapOvr>
    <a:masterClrMapping/>
  </p:clrMapOvr>
  <mc:AlternateContent xmlns:mc="http://schemas.openxmlformats.org/markup-compatibility/2006" xmlns:p14="http://schemas.microsoft.com/office/powerpoint/2010/main">
    <mc:Choice Requires="p14">
      <p:transition spd="slow" p14:dur="2000" advTm="27000"/>
    </mc:Choice>
    <mc:Fallback xmlns="">
      <p:transition spd="slow" advTm="27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78EFCB8-C255-9491-A528-7588999BAB58}"/>
              </a:ext>
            </a:extLst>
          </p:cNvPr>
          <p:cNvSpPr>
            <a:spLocks noGrp="1"/>
          </p:cNvSpPr>
          <p:nvPr>
            <p:ph type="title"/>
          </p:nvPr>
        </p:nvSpPr>
        <p:spPr/>
        <p:txBody>
          <a:bodyPr/>
          <a:lstStyle/>
          <a:p>
            <a:r>
              <a:rPr lang="ja-JP" altLang="en-US" dirty="0"/>
              <a:t>経済産業省の資料を読み解く</a:t>
            </a:r>
          </a:p>
        </p:txBody>
      </p:sp>
      <p:sp>
        <p:nvSpPr>
          <p:cNvPr id="5" name="テキスト プレースホルダー 4">
            <a:extLst>
              <a:ext uri="{FF2B5EF4-FFF2-40B4-BE49-F238E27FC236}">
                <a16:creationId xmlns:a16="http://schemas.microsoft.com/office/drawing/2014/main" id="{BC80F94A-E273-7F58-9E79-0F120798535E}"/>
              </a:ext>
            </a:extLst>
          </p:cNvPr>
          <p:cNvSpPr>
            <a:spLocks noGrp="1"/>
          </p:cNvSpPr>
          <p:nvPr>
            <p:ph type="body" idx="1"/>
          </p:nvPr>
        </p:nvSpPr>
        <p:spPr/>
        <p:txBody>
          <a:bodyPr/>
          <a:lstStyle/>
          <a:p>
            <a:r>
              <a:rPr lang="ja-JP" altLang="en-US" dirty="0"/>
              <a:t>本資料は</a:t>
            </a:r>
            <a:r>
              <a:rPr lang="en-US" altLang="ja-JP" dirty="0"/>
              <a:t>162</a:t>
            </a:r>
            <a:r>
              <a:rPr lang="ja-JP" altLang="en-US" dirty="0"/>
              <a:t>ページあるので、今回は「概要資料」（</a:t>
            </a:r>
            <a:r>
              <a:rPr lang="en-US" altLang="ja-JP" dirty="0"/>
              <a:t>16</a:t>
            </a:r>
            <a:r>
              <a:rPr lang="ja-JP" altLang="en-US" dirty="0"/>
              <a:t>ページ）でのご紹介をします。</a:t>
            </a:r>
            <a:endParaRPr lang="en-US" altLang="ja-JP" dirty="0"/>
          </a:p>
        </p:txBody>
      </p:sp>
      <p:sp>
        <p:nvSpPr>
          <p:cNvPr id="6" name="スライド番号プレースホルダー 5">
            <a:extLst>
              <a:ext uri="{FF2B5EF4-FFF2-40B4-BE49-F238E27FC236}">
                <a16:creationId xmlns:a16="http://schemas.microsoft.com/office/drawing/2014/main" id="{19BF937E-62BE-37D1-B659-BCE3F5E101B9}"/>
              </a:ext>
            </a:extLst>
          </p:cNvPr>
          <p:cNvSpPr>
            <a:spLocks noGrp="1"/>
          </p:cNvSpPr>
          <p:nvPr>
            <p:ph type="sldNum" sz="quarter" idx="12"/>
          </p:nvPr>
        </p:nvSpPr>
        <p:spPr/>
        <p:txBody>
          <a:bodyPr/>
          <a:lstStyle/>
          <a:p>
            <a:fld id="{FC435747-DFB9-42AB-9872-E74B36509AFC}" type="slidenum">
              <a:rPr kumimoji="1" lang="ja-JP" altLang="en-US" smtClean="0"/>
              <a:t>5</a:t>
            </a:fld>
            <a:endParaRPr kumimoji="1" lang="ja-JP" altLang="en-US"/>
          </a:p>
        </p:txBody>
      </p:sp>
    </p:spTree>
    <p:extLst>
      <p:ext uri="{BB962C8B-B14F-4D97-AF65-F5344CB8AC3E}">
        <p14:creationId xmlns:p14="http://schemas.microsoft.com/office/powerpoint/2010/main" val="4264733615"/>
      </p:ext>
    </p:extLst>
  </p:cSld>
  <p:clrMapOvr>
    <a:masterClrMapping/>
  </p:clrMapOvr>
  <mc:AlternateContent xmlns:mc="http://schemas.openxmlformats.org/markup-compatibility/2006" xmlns:p14="http://schemas.microsoft.com/office/powerpoint/2010/main">
    <mc:Choice Requires="p14">
      <p:transition spd="slow" p14:dur="2000" advTm="27000"/>
    </mc:Choice>
    <mc:Fallback xmlns="">
      <p:transition spd="slow" advTm="27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8D9AE210-F99A-93DC-4E7B-B54B816FC498}"/>
              </a:ext>
            </a:extLst>
          </p:cNvPr>
          <p:cNvSpPr>
            <a:spLocks noGrp="1"/>
          </p:cNvSpPr>
          <p:nvPr>
            <p:ph type="title"/>
          </p:nvPr>
        </p:nvSpPr>
        <p:spPr/>
        <p:txBody>
          <a:bodyPr>
            <a:normAutofit fontScale="90000"/>
          </a:bodyPr>
          <a:lstStyle/>
          <a:p>
            <a:endParaRPr lang="ja-JP" altLang="en-US"/>
          </a:p>
        </p:txBody>
      </p:sp>
      <p:pic>
        <p:nvPicPr>
          <p:cNvPr id="9" name="コンテンツ プレースホルダー 8" descr="テキスト, 手紙&#10;&#10;自動的に生成された説明">
            <a:extLst>
              <a:ext uri="{FF2B5EF4-FFF2-40B4-BE49-F238E27FC236}">
                <a16:creationId xmlns:a16="http://schemas.microsoft.com/office/drawing/2014/main" id="{9FDAA143-75C8-ABDD-7C3D-CFE247B1BBA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1975888"/>
            <a:ext cx="5181600" cy="3587261"/>
          </a:xfrm>
          <a:prstGeom prst="rect">
            <a:avLst/>
          </a:prstGeom>
          <a:ln>
            <a:noFill/>
          </a:ln>
          <a:effectLst>
            <a:outerShdw blurRad="292100" dist="139700" dir="2700000" algn="tl" rotWithShape="0">
              <a:srgbClr val="333333">
                <a:alpha val="65000"/>
              </a:srgbClr>
            </a:outerShdw>
          </a:effectLst>
        </p:spPr>
      </p:pic>
      <p:sp>
        <p:nvSpPr>
          <p:cNvPr id="7" name="コンテンツ プレースホルダー 6">
            <a:extLst>
              <a:ext uri="{FF2B5EF4-FFF2-40B4-BE49-F238E27FC236}">
                <a16:creationId xmlns:a16="http://schemas.microsoft.com/office/drawing/2014/main" id="{490AFC5C-B5DE-9B9B-E4ED-1FA41C1259BE}"/>
              </a:ext>
            </a:extLst>
          </p:cNvPr>
          <p:cNvSpPr>
            <a:spLocks noGrp="1"/>
          </p:cNvSpPr>
          <p:nvPr>
            <p:ph sz="half" idx="2"/>
          </p:nvPr>
        </p:nvSpPr>
        <p:spPr/>
        <p:txBody>
          <a:bodyPr/>
          <a:lstStyle/>
          <a:p>
            <a:r>
              <a:rPr lang="ja-JP" altLang="en-US" dirty="0">
                <a:latin typeface="MS UI Gothic" panose="020B0600070205080204" pitchFamily="50" charset="-128"/>
                <a:ea typeface="MS UI Gothic" panose="020B0600070205080204" pitchFamily="50" charset="-128"/>
              </a:rPr>
              <a:t>「導入に関する手引き」といいながら、「どのように活用するのか」に注視した資料となっている。</a:t>
            </a:r>
            <a:endParaRPr lang="en-US" altLang="ja-JP" dirty="0">
              <a:latin typeface="MS UI Gothic" panose="020B0600070205080204" pitchFamily="50" charset="-128"/>
              <a:ea typeface="MS UI Gothic" panose="020B0600070205080204" pitchFamily="50" charset="-128"/>
            </a:endParaRPr>
          </a:p>
          <a:p>
            <a:pPr lvl="1"/>
            <a:r>
              <a:rPr lang="ja-JP" altLang="en-US" dirty="0">
                <a:latin typeface="MS UI Gothic" panose="020B0600070205080204" pitchFamily="50" charset="-128"/>
                <a:ea typeface="MS UI Gothic" panose="020B0600070205080204" pitchFamily="50" charset="-128"/>
              </a:rPr>
              <a:t>脆弱性管理に使え</a:t>
            </a:r>
            <a:endParaRPr lang="en-US" altLang="ja-JP" dirty="0">
              <a:latin typeface="MS UI Gothic" panose="020B0600070205080204" pitchFamily="50" charset="-128"/>
              <a:ea typeface="MS UI Gothic" panose="020B0600070205080204" pitchFamily="50" charset="-128"/>
            </a:endParaRPr>
          </a:p>
          <a:p>
            <a:pPr lvl="1"/>
            <a:r>
              <a:rPr lang="ja-JP" altLang="en-US" dirty="0">
                <a:latin typeface="MS UI Gothic" panose="020B0600070205080204" pitchFamily="50" charset="-128"/>
                <a:ea typeface="MS UI Gothic" panose="020B0600070205080204" pitchFamily="50" charset="-128"/>
              </a:rPr>
              <a:t>委託先との契約をどうすべきか</a:t>
            </a:r>
            <a:endParaRPr lang="en-US" altLang="ja-JP" dirty="0">
              <a:latin typeface="MS UI Gothic" panose="020B0600070205080204" pitchFamily="50" charset="-128"/>
              <a:ea typeface="MS UI Gothic" panose="020B0600070205080204" pitchFamily="50" charset="-128"/>
            </a:endParaRPr>
          </a:p>
          <a:p>
            <a:r>
              <a:rPr lang="ja-JP" altLang="en-US" dirty="0">
                <a:latin typeface="MS UI Gothic" panose="020B0600070205080204" pitchFamily="50" charset="-128"/>
                <a:ea typeface="MS UI Gothic" panose="020B0600070205080204" pitchFamily="50" charset="-128"/>
              </a:rPr>
              <a:t>対象読者</a:t>
            </a:r>
            <a:endParaRPr lang="en-US" altLang="ja-JP" dirty="0">
              <a:latin typeface="MS UI Gothic" panose="020B0600070205080204" pitchFamily="50" charset="-128"/>
              <a:ea typeface="MS UI Gothic" panose="020B0600070205080204" pitchFamily="50" charset="-128"/>
            </a:endParaRPr>
          </a:p>
          <a:p>
            <a:pPr lvl="1"/>
            <a:r>
              <a:rPr lang="ja-JP" altLang="en-US" dirty="0">
                <a:latin typeface="MS UI Gothic" panose="020B0600070205080204" pitchFamily="50" charset="-128"/>
                <a:ea typeface="MS UI Gothic" panose="020B0600070205080204" pitchFamily="50" charset="-128"/>
              </a:rPr>
              <a:t>ソフトウェアサプライヤーにおける開発・設計部門</a:t>
            </a:r>
            <a:endParaRPr lang="en-US" altLang="ja-JP" dirty="0">
              <a:latin typeface="MS UI Gothic" panose="020B0600070205080204" pitchFamily="50" charset="-128"/>
              <a:ea typeface="MS UI Gothic" panose="020B0600070205080204" pitchFamily="50" charset="-128"/>
            </a:endParaRPr>
          </a:p>
          <a:p>
            <a:pPr lvl="1"/>
            <a:r>
              <a:rPr lang="en-US" altLang="ja-JP" dirty="0">
                <a:latin typeface="MS UI Gothic" panose="020B0600070205080204" pitchFamily="50" charset="-128"/>
                <a:ea typeface="MS UI Gothic" panose="020B0600070205080204" pitchFamily="50" charset="-128"/>
              </a:rPr>
              <a:t>PSIRT</a:t>
            </a:r>
            <a:r>
              <a:rPr lang="ja-JP" altLang="en-US" dirty="0">
                <a:latin typeface="MS UI Gothic" panose="020B0600070205080204" pitchFamily="50" charset="-128"/>
                <a:ea typeface="MS UI Gothic" panose="020B0600070205080204" pitchFamily="50" charset="-128"/>
              </a:rPr>
              <a:t>等のソフトウェアセキュリティに関わる部門</a:t>
            </a:r>
            <a:endParaRPr lang="en-US" altLang="ja-JP" dirty="0">
              <a:latin typeface="MS UI Gothic" panose="020B0600070205080204" pitchFamily="50" charset="-128"/>
              <a:ea typeface="MS UI Gothic" panose="020B0600070205080204" pitchFamily="50" charset="-128"/>
            </a:endParaRPr>
          </a:p>
          <a:p>
            <a:pPr lvl="1"/>
            <a:r>
              <a:rPr lang="ja-JP" altLang="en-US" dirty="0">
                <a:latin typeface="MS UI Gothic" panose="020B0600070205080204" pitchFamily="50" charset="-128"/>
                <a:ea typeface="MS UI Gothic" panose="020B0600070205080204" pitchFamily="50" charset="-128"/>
              </a:rPr>
              <a:t>経営層</a:t>
            </a:r>
          </a:p>
        </p:txBody>
      </p:sp>
      <p:sp>
        <p:nvSpPr>
          <p:cNvPr id="4" name="スライド番号プレースホルダー 3">
            <a:extLst>
              <a:ext uri="{FF2B5EF4-FFF2-40B4-BE49-F238E27FC236}">
                <a16:creationId xmlns:a16="http://schemas.microsoft.com/office/drawing/2014/main" id="{9ACB50F7-D24D-34AF-16CF-11B0FC381601}"/>
              </a:ext>
            </a:extLst>
          </p:cNvPr>
          <p:cNvSpPr>
            <a:spLocks noGrp="1"/>
          </p:cNvSpPr>
          <p:nvPr>
            <p:ph type="sldNum" sz="quarter" idx="12"/>
          </p:nvPr>
        </p:nvSpPr>
        <p:spPr/>
        <p:txBody>
          <a:bodyPr/>
          <a:lstStyle/>
          <a:p>
            <a:fld id="{FC435747-DFB9-42AB-9872-E74B36509AFC}" type="slidenum">
              <a:rPr kumimoji="1" lang="ja-JP" altLang="en-US" smtClean="0"/>
              <a:t>6</a:t>
            </a:fld>
            <a:endParaRPr kumimoji="1" lang="ja-JP" altLang="en-US"/>
          </a:p>
        </p:txBody>
      </p:sp>
    </p:spTree>
    <p:extLst>
      <p:ext uri="{BB962C8B-B14F-4D97-AF65-F5344CB8AC3E}">
        <p14:creationId xmlns:p14="http://schemas.microsoft.com/office/powerpoint/2010/main" val="2220665764"/>
      </p:ext>
    </p:extLst>
  </p:cSld>
  <p:clrMapOvr>
    <a:masterClrMapping/>
  </p:clrMapOvr>
  <mc:AlternateContent xmlns:mc="http://schemas.openxmlformats.org/markup-compatibility/2006" xmlns:p14="http://schemas.microsoft.com/office/powerpoint/2010/main">
    <mc:Choice Requires="p14">
      <p:transition spd="slow" p14:dur="2000" advTm="27000"/>
    </mc:Choice>
    <mc:Fallback xmlns="">
      <p:transition spd="slow" advTm="27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8D9AE210-F99A-93DC-4E7B-B54B816FC498}"/>
              </a:ext>
            </a:extLst>
          </p:cNvPr>
          <p:cNvSpPr>
            <a:spLocks noGrp="1"/>
          </p:cNvSpPr>
          <p:nvPr>
            <p:ph type="title"/>
          </p:nvPr>
        </p:nvSpPr>
        <p:spPr/>
        <p:txBody>
          <a:bodyPr>
            <a:normAutofit fontScale="90000"/>
          </a:bodyPr>
          <a:lstStyle/>
          <a:p>
            <a:endParaRPr lang="ja-JP" altLang="en-US"/>
          </a:p>
        </p:txBody>
      </p:sp>
      <p:pic>
        <p:nvPicPr>
          <p:cNvPr id="3" name="コンテンツ プレースホルダー 2" descr="テキスト&#10;&#10;自動的に生成された説明">
            <a:extLst>
              <a:ext uri="{FF2B5EF4-FFF2-40B4-BE49-F238E27FC236}">
                <a16:creationId xmlns:a16="http://schemas.microsoft.com/office/drawing/2014/main" id="{96FF4DB8-06F5-5ED1-36EA-0D579EA38B8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7113" y="1836341"/>
            <a:ext cx="5952688" cy="4121091"/>
          </a:xfrm>
          <a:prstGeom prst="rect">
            <a:avLst/>
          </a:prstGeom>
          <a:ln>
            <a:noFill/>
          </a:ln>
          <a:effectLst>
            <a:outerShdw blurRad="292100" dist="139700" dir="2700000" algn="tl" rotWithShape="0">
              <a:srgbClr val="333333">
                <a:alpha val="65000"/>
              </a:srgbClr>
            </a:outerShdw>
          </a:effectLst>
        </p:spPr>
      </p:pic>
      <p:sp>
        <p:nvSpPr>
          <p:cNvPr id="7" name="コンテンツ プレースホルダー 6">
            <a:extLst>
              <a:ext uri="{FF2B5EF4-FFF2-40B4-BE49-F238E27FC236}">
                <a16:creationId xmlns:a16="http://schemas.microsoft.com/office/drawing/2014/main" id="{490AFC5C-B5DE-9B9B-E4ED-1FA41C1259BE}"/>
              </a:ext>
            </a:extLst>
          </p:cNvPr>
          <p:cNvSpPr>
            <a:spLocks noGrp="1"/>
          </p:cNvSpPr>
          <p:nvPr>
            <p:ph sz="half" idx="2"/>
          </p:nvPr>
        </p:nvSpPr>
        <p:spPr/>
        <p:txBody>
          <a:bodyPr/>
          <a:lstStyle/>
          <a:p>
            <a:r>
              <a:rPr lang="ja-JP" altLang="en-US" dirty="0">
                <a:latin typeface="MS UI Gothic" panose="020B0600070205080204" pitchFamily="50" charset="-128"/>
                <a:ea typeface="MS UI Gothic" panose="020B0600070205080204" pitchFamily="50" charset="-128"/>
              </a:rPr>
              <a:t>改訂ポイント</a:t>
            </a:r>
            <a:endParaRPr lang="en-US" altLang="ja-JP" dirty="0">
              <a:latin typeface="MS UI Gothic" panose="020B0600070205080204" pitchFamily="50" charset="-128"/>
              <a:ea typeface="MS UI Gothic" panose="020B0600070205080204" pitchFamily="50" charset="-128"/>
            </a:endParaRPr>
          </a:p>
          <a:p>
            <a:pPr lvl="1"/>
            <a:r>
              <a:rPr lang="ja-JP" altLang="en-US" dirty="0">
                <a:solidFill>
                  <a:srgbClr val="FF0000"/>
                </a:solidFill>
                <a:latin typeface="MS UI Gothic" panose="020B0600070205080204" pitchFamily="50" charset="-128"/>
                <a:ea typeface="MS UI Gothic" panose="020B0600070205080204" pitchFamily="50" charset="-128"/>
              </a:rPr>
              <a:t>脆弱性管理プロセスの具体化</a:t>
            </a:r>
            <a:endParaRPr lang="en-US" altLang="ja-JP" dirty="0">
              <a:solidFill>
                <a:srgbClr val="FF0000"/>
              </a:solidFill>
              <a:latin typeface="MS UI Gothic" panose="020B0600070205080204" pitchFamily="50" charset="-128"/>
              <a:ea typeface="MS UI Gothic" panose="020B0600070205080204" pitchFamily="50" charset="-128"/>
            </a:endParaRPr>
          </a:p>
          <a:p>
            <a:pPr lvl="1"/>
            <a:r>
              <a:rPr lang="ja-JP" altLang="en-US" dirty="0">
                <a:solidFill>
                  <a:srgbClr val="FF0000"/>
                </a:solidFill>
                <a:latin typeface="MS UI Gothic" panose="020B0600070205080204" pitchFamily="50" charset="-128"/>
                <a:ea typeface="MS UI Gothic" panose="020B0600070205080204" pitchFamily="50" charset="-128"/>
              </a:rPr>
              <a:t>導入範囲検討のフレームワーク</a:t>
            </a:r>
            <a:endParaRPr lang="en-US" altLang="ja-JP" dirty="0">
              <a:solidFill>
                <a:srgbClr val="FF0000"/>
              </a:solidFill>
              <a:latin typeface="MS UI Gothic" panose="020B0600070205080204" pitchFamily="50" charset="-128"/>
              <a:ea typeface="MS UI Gothic" panose="020B0600070205080204" pitchFamily="50" charset="-128"/>
            </a:endParaRPr>
          </a:p>
          <a:p>
            <a:pPr lvl="1"/>
            <a:r>
              <a:rPr lang="ja-JP" altLang="en-US" dirty="0">
                <a:solidFill>
                  <a:srgbClr val="FF0000"/>
                </a:solidFill>
                <a:latin typeface="MS UI Gothic" panose="020B0600070205080204" pitchFamily="50" charset="-128"/>
                <a:ea typeface="MS UI Gothic" panose="020B0600070205080204" pitchFamily="50" charset="-128"/>
              </a:rPr>
              <a:t>委託先との契約にかかるモデル</a:t>
            </a:r>
            <a:endParaRPr lang="en-US" altLang="ja-JP" dirty="0">
              <a:solidFill>
                <a:srgbClr val="FF0000"/>
              </a:solidFill>
              <a:latin typeface="MS UI Gothic" panose="020B0600070205080204" pitchFamily="50" charset="-128"/>
              <a:ea typeface="MS UI Gothic" panose="020B0600070205080204" pitchFamily="50" charset="-128"/>
            </a:endParaRPr>
          </a:p>
          <a:p>
            <a:pPr marL="0" indent="0">
              <a:buNone/>
            </a:pPr>
            <a:endParaRPr lang="en-US" altLang="ja-JP" dirty="0">
              <a:latin typeface="MS UI Gothic" panose="020B0600070205080204" pitchFamily="50" charset="-128"/>
              <a:ea typeface="MS UI Gothic" panose="020B0600070205080204" pitchFamily="50" charset="-128"/>
            </a:endParaRPr>
          </a:p>
          <a:p>
            <a:pPr marL="0" indent="0">
              <a:buNone/>
            </a:pPr>
            <a:r>
              <a:rPr lang="en-US" altLang="ja-JP" dirty="0">
                <a:latin typeface="MS UI Gothic" panose="020B0600070205080204" pitchFamily="50" charset="-128"/>
                <a:ea typeface="MS UI Gothic" panose="020B0600070205080204" pitchFamily="50" charset="-128"/>
              </a:rPr>
              <a:t>SBOM</a:t>
            </a:r>
            <a:r>
              <a:rPr lang="ja-JP" altLang="en-US" dirty="0">
                <a:latin typeface="MS UI Gothic" panose="020B0600070205080204" pitchFamily="50" charset="-128"/>
                <a:ea typeface="MS UI Gothic" panose="020B0600070205080204" pitchFamily="50" charset="-128"/>
              </a:rPr>
              <a:t>それ自体を作るというより、より踏み込んだ、</a:t>
            </a:r>
            <a:r>
              <a:rPr lang="ja-JP" altLang="en-US" dirty="0">
                <a:solidFill>
                  <a:srgbClr val="FF0000"/>
                </a:solidFill>
                <a:latin typeface="MS UI Gothic" panose="020B0600070205080204" pitchFamily="50" charset="-128"/>
                <a:ea typeface="MS UI Gothic" panose="020B0600070205080204" pitchFamily="50" charset="-128"/>
              </a:rPr>
              <a:t>どのように活用するか</a:t>
            </a:r>
            <a:r>
              <a:rPr lang="ja-JP" altLang="en-US" dirty="0">
                <a:latin typeface="MS UI Gothic" panose="020B0600070205080204" pitchFamily="50" charset="-128"/>
                <a:ea typeface="MS UI Gothic" panose="020B0600070205080204" pitchFamily="50" charset="-128"/>
              </a:rPr>
              <a:t>に重点を置いているように見える。</a:t>
            </a:r>
            <a:endParaRPr lang="en-US" altLang="ja-JP" dirty="0">
              <a:latin typeface="MS UI Gothic" panose="020B0600070205080204" pitchFamily="50" charset="-128"/>
              <a:ea typeface="MS UI Gothic" panose="020B0600070205080204" pitchFamily="50" charset="-128"/>
            </a:endParaRPr>
          </a:p>
        </p:txBody>
      </p:sp>
      <p:sp>
        <p:nvSpPr>
          <p:cNvPr id="4" name="スライド番号プレースホルダー 3">
            <a:extLst>
              <a:ext uri="{FF2B5EF4-FFF2-40B4-BE49-F238E27FC236}">
                <a16:creationId xmlns:a16="http://schemas.microsoft.com/office/drawing/2014/main" id="{9ACB50F7-D24D-34AF-16CF-11B0FC381601}"/>
              </a:ext>
            </a:extLst>
          </p:cNvPr>
          <p:cNvSpPr>
            <a:spLocks noGrp="1"/>
          </p:cNvSpPr>
          <p:nvPr>
            <p:ph type="sldNum" sz="quarter" idx="12"/>
          </p:nvPr>
        </p:nvSpPr>
        <p:spPr/>
        <p:txBody>
          <a:bodyPr/>
          <a:lstStyle/>
          <a:p>
            <a:fld id="{FC435747-DFB9-42AB-9872-E74B36509AFC}" type="slidenum">
              <a:rPr kumimoji="1" lang="ja-JP" altLang="en-US" smtClean="0"/>
              <a:t>7</a:t>
            </a:fld>
            <a:endParaRPr kumimoji="1" lang="ja-JP" altLang="en-US"/>
          </a:p>
        </p:txBody>
      </p:sp>
      <p:sp>
        <p:nvSpPr>
          <p:cNvPr id="8" name="正方形/長方形 7">
            <a:extLst>
              <a:ext uri="{FF2B5EF4-FFF2-40B4-BE49-F238E27FC236}">
                <a16:creationId xmlns:a16="http://schemas.microsoft.com/office/drawing/2014/main" id="{461CBD84-D8CC-B853-8B6B-98FBE433208E}"/>
              </a:ext>
            </a:extLst>
          </p:cNvPr>
          <p:cNvSpPr/>
          <p:nvPr/>
        </p:nvSpPr>
        <p:spPr>
          <a:xfrm>
            <a:off x="222491" y="5264715"/>
            <a:ext cx="4584401" cy="327992"/>
          </a:xfrm>
          <a:prstGeom prst="rect">
            <a:avLst/>
          </a:prstGeom>
          <a:noFill/>
          <a:ln w="444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1D85D69A-432C-0DB7-98D4-6B33B4D92DC3}"/>
              </a:ext>
            </a:extLst>
          </p:cNvPr>
          <p:cNvSpPr/>
          <p:nvPr/>
        </p:nvSpPr>
        <p:spPr>
          <a:xfrm>
            <a:off x="446014" y="3697113"/>
            <a:ext cx="5275277" cy="1567602"/>
          </a:xfrm>
          <a:prstGeom prst="rect">
            <a:avLst/>
          </a:prstGeom>
          <a:noFill/>
          <a:ln w="444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16388177"/>
      </p:ext>
    </p:extLst>
  </p:cSld>
  <p:clrMapOvr>
    <a:masterClrMapping/>
  </p:clrMapOvr>
  <mc:AlternateContent xmlns:mc="http://schemas.openxmlformats.org/markup-compatibility/2006" xmlns:p14="http://schemas.microsoft.com/office/powerpoint/2010/main">
    <mc:Choice Requires="p14">
      <p:transition spd="slow" p14:dur="2000" advTm="27000"/>
    </mc:Choice>
    <mc:Fallback xmlns="">
      <p:transition spd="slow" advTm="27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8D9AE210-F99A-93DC-4E7B-B54B816FC498}"/>
              </a:ext>
            </a:extLst>
          </p:cNvPr>
          <p:cNvSpPr>
            <a:spLocks noGrp="1"/>
          </p:cNvSpPr>
          <p:nvPr>
            <p:ph type="title"/>
          </p:nvPr>
        </p:nvSpPr>
        <p:spPr/>
        <p:txBody>
          <a:bodyPr>
            <a:normAutofit fontScale="90000"/>
          </a:bodyPr>
          <a:lstStyle/>
          <a:p>
            <a:endParaRPr lang="ja-JP" altLang="en-US"/>
          </a:p>
        </p:txBody>
      </p:sp>
      <p:pic>
        <p:nvPicPr>
          <p:cNvPr id="3" name="コンテンツ プレースホルダー 2" descr="テキスト が含まれている画像&#10;&#10;自動的に生成された説明">
            <a:extLst>
              <a:ext uri="{FF2B5EF4-FFF2-40B4-BE49-F238E27FC236}">
                <a16:creationId xmlns:a16="http://schemas.microsoft.com/office/drawing/2014/main" id="{D7CB4330-C7BD-3B85-A849-AE7BC980286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9855" y="1478572"/>
            <a:ext cx="5899945" cy="4084577"/>
          </a:xfrm>
          <a:prstGeom prst="rect">
            <a:avLst/>
          </a:prstGeom>
          <a:ln>
            <a:noFill/>
          </a:ln>
          <a:effectLst>
            <a:outerShdw blurRad="292100" dist="139700" dir="2700000" algn="tl" rotWithShape="0">
              <a:srgbClr val="333333">
                <a:alpha val="65000"/>
              </a:srgbClr>
            </a:outerShdw>
          </a:effectLst>
        </p:spPr>
      </p:pic>
      <p:sp>
        <p:nvSpPr>
          <p:cNvPr id="7" name="コンテンツ プレースホルダー 6">
            <a:extLst>
              <a:ext uri="{FF2B5EF4-FFF2-40B4-BE49-F238E27FC236}">
                <a16:creationId xmlns:a16="http://schemas.microsoft.com/office/drawing/2014/main" id="{490AFC5C-B5DE-9B9B-E4ED-1FA41C1259BE}"/>
              </a:ext>
            </a:extLst>
          </p:cNvPr>
          <p:cNvSpPr>
            <a:spLocks noGrp="1"/>
          </p:cNvSpPr>
          <p:nvPr>
            <p:ph sz="half" idx="2"/>
          </p:nvPr>
        </p:nvSpPr>
        <p:spPr>
          <a:xfrm>
            <a:off x="6172200" y="1361661"/>
            <a:ext cx="5181600" cy="2740556"/>
          </a:xfrm>
        </p:spPr>
        <p:txBody>
          <a:bodyPr>
            <a:normAutofit fontScale="92500" lnSpcReduction="20000"/>
          </a:bodyPr>
          <a:lstStyle/>
          <a:p>
            <a:r>
              <a:rPr lang="en-US" altLang="ja-JP" dirty="0">
                <a:latin typeface="MS UI Gothic" panose="020B0600070205080204" pitchFamily="50" charset="-128"/>
                <a:ea typeface="MS UI Gothic" panose="020B0600070205080204" pitchFamily="50" charset="-128"/>
              </a:rPr>
              <a:t>SBOM</a:t>
            </a:r>
            <a:r>
              <a:rPr lang="ja-JP" altLang="en-US" dirty="0">
                <a:latin typeface="MS UI Gothic" panose="020B0600070205080204" pitchFamily="50" charset="-128"/>
                <a:ea typeface="MS UI Gothic" panose="020B0600070205080204" pitchFamily="50" charset="-128"/>
              </a:rPr>
              <a:t>とは、ソフトウェアの部品表</a:t>
            </a:r>
            <a:endParaRPr lang="en-US" altLang="ja-JP" dirty="0">
              <a:latin typeface="MS UI Gothic" panose="020B0600070205080204" pitchFamily="50" charset="-128"/>
              <a:ea typeface="MS UI Gothic" panose="020B0600070205080204" pitchFamily="50" charset="-128"/>
            </a:endParaRPr>
          </a:p>
          <a:p>
            <a:pPr lvl="1"/>
            <a:r>
              <a:rPr lang="ja-JP" altLang="en-US" dirty="0">
                <a:latin typeface="MS UI Gothic" panose="020B0600070205080204" pitchFamily="50" charset="-128"/>
                <a:ea typeface="MS UI Gothic" panose="020B0600070205080204" pitchFamily="50" charset="-128"/>
              </a:rPr>
              <a:t>故に、何を使っているかが判明するため、脆弱性管理で活用が期待できる</a:t>
            </a:r>
            <a:endParaRPr lang="en-US" altLang="ja-JP" dirty="0">
              <a:latin typeface="MS UI Gothic" panose="020B0600070205080204" pitchFamily="50" charset="-128"/>
              <a:ea typeface="MS UI Gothic" panose="020B0600070205080204" pitchFamily="50" charset="-128"/>
            </a:endParaRPr>
          </a:p>
          <a:p>
            <a:pPr marL="0" indent="0">
              <a:buNone/>
            </a:pPr>
            <a:endParaRPr lang="en-US" altLang="ja-JP" dirty="0">
              <a:latin typeface="MS UI Gothic" panose="020B0600070205080204" pitchFamily="50" charset="-128"/>
              <a:ea typeface="MS UI Gothic" panose="020B0600070205080204" pitchFamily="50" charset="-128"/>
            </a:endParaRPr>
          </a:p>
          <a:p>
            <a:pPr marL="0" indent="0">
              <a:buNone/>
            </a:pPr>
            <a:r>
              <a:rPr lang="ja-JP" altLang="en-US" dirty="0">
                <a:latin typeface="MS UI Gothic" panose="020B0600070205080204" pitchFamily="50" charset="-128"/>
                <a:ea typeface="MS UI Gothic" panose="020B0600070205080204" pitchFamily="50" charset="-128"/>
              </a:rPr>
              <a:t>具体的には、利用ソフトウェアを</a:t>
            </a:r>
            <a:r>
              <a:rPr lang="en-US" altLang="ja-JP" dirty="0">
                <a:latin typeface="MS UI Gothic" panose="020B0600070205080204" pitchFamily="50" charset="-128"/>
                <a:ea typeface="MS UI Gothic" panose="020B0600070205080204" pitchFamily="50" charset="-128"/>
              </a:rPr>
              <a:t>CPE/PURL</a:t>
            </a:r>
            <a:r>
              <a:rPr lang="ja-JP" altLang="en-US" dirty="0">
                <a:latin typeface="MS UI Gothic" panose="020B0600070205080204" pitchFamily="50" charset="-128"/>
                <a:ea typeface="MS UI Gothic" panose="020B0600070205080204" pitchFamily="50" charset="-128"/>
              </a:rPr>
              <a:t>形式で記載し手置くことで、</a:t>
            </a:r>
            <a:r>
              <a:rPr lang="en-US" altLang="ja-JP" dirty="0">
                <a:latin typeface="MS UI Gothic" panose="020B0600070205080204" pitchFamily="50" charset="-128"/>
                <a:ea typeface="MS UI Gothic" panose="020B0600070205080204" pitchFamily="50" charset="-128"/>
              </a:rPr>
              <a:t>NVD</a:t>
            </a:r>
            <a:r>
              <a:rPr lang="ja-JP" altLang="en-US" dirty="0">
                <a:latin typeface="MS UI Gothic" panose="020B0600070205080204" pitchFamily="50" charset="-128"/>
                <a:ea typeface="MS UI Gothic" panose="020B0600070205080204" pitchFamily="50" charset="-128"/>
              </a:rPr>
              <a:t>の脆弱性情報データベースとマッチングさせることを期待している</a:t>
            </a:r>
            <a:endParaRPr lang="en-US" altLang="ja-JP" dirty="0">
              <a:latin typeface="MS UI Gothic" panose="020B0600070205080204" pitchFamily="50" charset="-128"/>
              <a:ea typeface="MS UI Gothic" panose="020B0600070205080204" pitchFamily="50" charset="-128"/>
            </a:endParaRPr>
          </a:p>
        </p:txBody>
      </p:sp>
      <p:sp>
        <p:nvSpPr>
          <p:cNvPr id="4" name="スライド番号プレースホルダー 3">
            <a:extLst>
              <a:ext uri="{FF2B5EF4-FFF2-40B4-BE49-F238E27FC236}">
                <a16:creationId xmlns:a16="http://schemas.microsoft.com/office/drawing/2014/main" id="{9ACB50F7-D24D-34AF-16CF-11B0FC381601}"/>
              </a:ext>
            </a:extLst>
          </p:cNvPr>
          <p:cNvSpPr>
            <a:spLocks noGrp="1"/>
          </p:cNvSpPr>
          <p:nvPr>
            <p:ph type="sldNum" sz="quarter" idx="12"/>
          </p:nvPr>
        </p:nvSpPr>
        <p:spPr/>
        <p:txBody>
          <a:bodyPr/>
          <a:lstStyle/>
          <a:p>
            <a:fld id="{FC435747-DFB9-42AB-9872-E74B36509AFC}" type="slidenum">
              <a:rPr kumimoji="1" lang="ja-JP" altLang="en-US" smtClean="0"/>
              <a:t>8</a:t>
            </a:fld>
            <a:endParaRPr kumimoji="1" lang="ja-JP" altLang="en-US"/>
          </a:p>
        </p:txBody>
      </p:sp>
      <p:pic>
        <p:nvPicPr>
          <p:cNvPr id="9" name="図 8">
            <a:extLst>
              <a:ext uri="{FF2B5EF4-FFF2-40B4-BE49-F238E27FC236}">
                <a16:creationId xmlns:a16="http://schemas.microsoft.com/office/drawing/2014/main" id="{7E13C8B5-D6D6-7BE1-85BA-826113756C2A}"/>
              </a:ext>
            </a:extLst>
          </p:cNvPr>
          <p:cNvPicPr>
            <a:picLocks noChangeAspect="1"/>
          </p:cNvPicPr>
          <p:nvPr/>
        </p:nvPicPr>
        <p:blipFill>
          <a:blip r:embed="rId3"/>
          <a:stretch>
            <a:fillRect/>
          </a:stretch>
        </p:blipFill>
        <p:spPr>
          <a:xfrm>
            <a:off x="6306202" y="3951190"/>
            <a:ext cx="2036807" cy="2808822"/>
          </a:xfrm>
          <a:prstGeom prst="rect">
            <a:avLst/>
          </a:prstGeom>
        </p:spPr>
      </p:pic>
      <p:pic>
        <p:nvPicPr>
          <p:cNvPr id="13" name="図 12">
            <a:extLst>
              <a:ext uri="{FF2B5EF4-FFF2-40B4-BE49-F238E27FC236}">
                <a16:creationId xmlns:a16="http://schemas.microsoft.com/office/drawing/2014/main" id="{445C3835-2BFC-E3BF-24FC-6AF658086A36}"/>
              </a:ext>
            </a:extLst>
          </p:cNvPr>
          <p:cNvPicPr>
            <a:picLocks noChangeAspect="1"/>
          </p:cNvPicPr>
          <p:nvPr/>
        </p:nvPicPr>
        <p:blipFill>
          <a:blip r:embed="rId4"/>
          <a:stretch>
            <a:fillRect/>
          </a:stretch>
        </p:blipFill>
        <p:spPr>
          <a:xfrm>
            <a:off x="8504362" y="4199476"/>
            <a:ext cx="3567783" cy="1029807"/>
          </a:xfrm>
          <a:prstGeom prst="rect">
            <a:avLst/>
          </a:prstGeom>
        </p:spPr>
      </p:pic>
      <p:sp>
        <p:nvSpPr>
          <p:cNvPr id="16" name="矢印: 上 15">
            <a:extLst>
              <a:ext uri="{FF2B5EF4-FFF2-40B4-BE49-F238E27FC236}">
                <a16:creationId xmlns:a16="http://schemas.microsoft.com/office/drawing/2014/main" id="{AD440714-CDC0-B5C7-87DD-45C1DB743672}"/>
              </a:ext>
            </a:extLst>
          </p:cNvPr>
          <p:cNvSpPr/>
          <p:nvPr/>
        </p:nvSpPr>
        <p:spPr>
          <a:xfrm rot="3090441">
            <a:off x="7979491" y="5029758"/>
            <a:ext cx="359287" cy="1511495"/>
          </a:xfrm>
          <a:prstGeom prst="upArrow">
            <a:avLst>
              <a:gd name="adj1" fmla="val 37577"/>
              <a:gd name="adj2" fmla="val 12010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3B68A318-9A47-1D93-569E-BBD3BC64F173}"/>
              </a:ext>
            </a:extLst>
          </p:cNvPr>
          <p:cNvSpPr/>
          <p:nvPr/>
        </p:nvSpPr>
        <p:spPr>
          <a:xfrm>
            <a:off x="3069826" y="3047575"/>
            <a:ext cx="3026173" cy="2255625"/>
          </a:xfrm>
          <a:prstGeom prst="rect">
            <a:avLst/>
          </a:prstGeom>
          <a:noFill/>
          <a:ln w="444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a:extLst>
              <a:ext uri="{FF2B5EF4-FFF2-40B4-BE49-F238E27FC236}">
                <a16:creationId xmlns:a16="http://schemas.microsoft.com/office/drawing/2014/main" id="{4BB9CD50-66C7-B01A-F7D8-5179D2F2648E}"/>
              </a:ext>
            </a:extLst>
          </p:cNvPr>
          <p:cNvSpPr/>
          <p:nvPr/>
        </p:nvSpPr>
        <p:spPr>
          <a:xfrm>
            <a:off x="6257352" y="5989739"/>
            <a:ext cx="2036807" cy="498516"/>
          </a:xfrm>
          <a:prstGeom prst="rect">
            <a:avLst/>
          </a:prstGeom>
          <a:noFill/>
          <a:ln w="444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35028495"/>
      </p:ext>
    </p:extLst>
  </p:cSld>
  <p:clrMapOvr>
    <a:masterClrMapping/>
  </p:clrMapOvr>
  <mc:AlternateContent xmlns:mc="http://schemas.openxmlformats.org/markup-compatibility/2006" xmlns:p14="http://schemas.microsoft.com/office/powerpoint/2010/main">
    <mc:Choice Requires="p14">
      <p:transition spd="slow" p14:dur="2000" advTm="27000"/>
    </mc:Choice>
    <mc:Fallback xmlns="">
      <p:transition spd="slow" advTm="27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8D9AE210-F99A-93DC-4E7B-B54B816FC498}"/>
              </a:ext>
            </a:extLst>
          </p:cNvPr>
          <p:cNvSpPr>
            <a:spLocks noGrp="1"/>
          </p:cNvSpPr>
          <p:nvPr>
            <p:ph type="title"/>
          </p:nvPr>
        </p:nvSpPr>
        <p:spPr/>
        <p:txBody>
          <a:bodyPr>
            <a:normAutofit fontScale="90000"/>
          </a:bodyPr>
          <a:lstStyle/>
          <a:p>
            <a:endParaRPr lang="ja-JP" altLang="en-US"/>
          </a:p>
        </p:txBody>
      </p:sp>
      <p:pic>
        <p:nvPicPr>
          <p:cNvPr id="3" name="コンテンツ プレースホルダー 2" descr="グラフィカル ユーザー インターフェイス, テキスト, アプリケーション&#10;&#10;自動的に生成された説明">
            <a:extLst>
              <a:ext uri="{FF2B5EF4-FFF2-40B4-BE49-F238E27FC236}">
                <a16:creationId xmlns:a16="http://schemas.microsoft.com/office/drawing/2014/main" id="{51AFB956-A437-F13E-208D-3033F1ACE8F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1002" y="1623036"/>
            <a:ext cx="6021197" cy="4168520"/>
          </a:xfrm>
          <a:prstGeom prst="rect">
            <a:avLst/>
          </a:prstGeom>
          <a:ln>
            <a:noFill/>
          </a:ln>
          <a:effectLst>
            <a:outerShdw blurRad="292100" dist="139700" dir="2700000" algn="tl" rotWithShape="0">
              <a:srgbClr val="333333">
                <a:alpha val="65000"/>
              </a:srgbClr>
            </a:outerShdw>
          </a:effectLst>
        </p:spPr>
      </p:pic>
      <p:sp>
        <p:nvSpPr>
          <p:cNvPr id="7" name="コンテンツ プレースホルダー 6">
            <a:extLst>
              <a:ext uri="{FF2B5EF4-FFF2-40B4-BE49-F238E27FC236}">
                <a16:creationId xmlns:a16="http://schemas.microsoft.com/office/drawing/2014/main" id="{490AFC5C-B5DE-9B9B-E4ED-1FA41C1259BE}"/>
              </a:ext>
            </a:extLst>
          </p:cNvPr>
          <p:cNvSpPr>
            <a:spLocks noGrp="1"/>
          </p:cNvSpPr>
          <p:nvPr>
            <p:ph sz="half" idx="2"/>
          </p:nvPr>
        </p:nvSpPr>
        <p:spPr/>
        <p:txBody>
          <a:bodyPr/>
          <a:lstStyle/>
          <a:p>
            <a:r>
              <a:rPr lang="en-US" altLang="ja-JP" dirty="0">
                <a:latin typeface="MS UI Gothic" panose="020B0600070205080204" pitchFamily="50" charset="-128"/>
                <a:ea typeface="MS UI Gothic" panose="020B0600070205080204" pitchFamily="50" charset="-128"/>
              </a:rPr>
              <a:t>SBOM</a:t>
            </a:r>
            <a:r>
              <a:rPr lang="ja-JP" altLang="en-US" dirty="0">
                <a:latin typeface="MS UI Gothic" panose="020B0600070205080204" pitchFamily="50" charset="-128"/>
                <a:ea typeface="MS UI Gothic" panose="020B0600070205080204" pitchFamily="50" charset="-128"/>
              </a:rPr>
              <a:t>導入に関した概観の提示</a:t>
            </a:r>
            <a:endParaRPr lang="en-US" altLang="ja-JP" dirty="0">
              <a:latin typeface="MS UI Gothic" panose="020B0600070205080204" pitchFamily="50" charset="-128"/>
              <a:ea typeface="MS UI Gothic" panose="020B0600070205080204" pitchFamily="50" charset="-128"/>
            </a:endParaRPr>
          </a:p>
          <a:p>
            <a:pPr lvl="1"/>
            <a:r>
              <a:rPr lang="ja-JP" altLang="en-US" dirty="0">
                <a:solidFill>
                  <a:srgbClr val="FF0000"/>
                </a:solidFill>
                <a:latin typeface="MS UI Gothic" panose="020B0600070205080204" pitchFamily="50" charset="-128"/>
                <a:ea typeface="MS UI Gothic" panose="020B0600070205080204" pitchFamily="50" charset="-128"/>
              </a:rPr>
              <a:t>環境構築・体制整備フェーズ</a:t>
            </a:r>
            <a:endParaRPr lang="en-US" altLang="ja-JP" dirty="0">
              <a:solidFill>
                <a:srgbClr val="FF0000"/>
              </a:solidFill>
              <a:latin typeface="MS UI Gothic" panose="020B0600070205080204" pitchFamily="50" charset="-128"/>
              <a:ea typeface="MS UI Gothic" panose="020B0600070205080204" pitchFamily="50" charset="-128"/>
            </a:endParaRPr>
          </a:p>
          <a:p>
            <a:pPr lvl="1"/>
            <a:r>
              <a:rPr lang="en-US" altLang="ja-JP" dirty="0">
                <a:solidFill>
                  <a:srgbClr val="FF0000"/>
                </a:solidFill>
                <a:latin typeface="MS UI Gothic" panose="020B0600070205080204" pitchFamily="50" charset="-128"/>
                <a:ea typeface="MS UI Gothic" panose="020B0600070205080204" pitchFamily="50" charset="-128"/>
              </a:rPr>
              <a:t>SBOM</a:t>
            </a:r>
            <a:r>
              <a:rPr lang="ja-JP" altLang="en-US" dirty="0">
                <a:solidFill>
                  <a:srgbClr val="FF0000"/>
                </a:solidFill>
                <a:latin typeface="MS UI Gothic" panose="020B0600070205080204" pitchFamily="50" charset="-128"/>
                <a:ea typeface="MS UI Gothic" panose="020B0600070205080204" pitchFamily="50" charset="-128"/>
              </a:rPr>
              <a:t>作成・共有フェーズ</a:t>
            </a:r>
            <a:endParaRPr lang="en-US" altLang="ja-JP" dirty="0">
              <a:solidFill>
                <a:srgbClr val="FF0000"/>
              </a:solidFill>
              <a:latin typeface="MS UI Gothic" panose="020B0600070205080204" pitchFamily="50" charset="-128"/>
              <a:ea typeface="MS UI Gothic" panose="020B0600070205080204" pitchFamily="50" charset="-128"/>
            </a:endParaRPr>
          </a:p>
          <a:p>
            <a:pPr lvl="1"/>
            <a:r>
              <a:rPr lang="en-US" altLang="ja-JP" dirty="0">
                <a:solidFill>
                  <a:srgbClr val="FF0000"/>
                </a:solidFill>
                <a:latin typeface="MS UI Gothic" panose="020B0600070205080204" pitchFamily="50" charset="-128"/>
                <a:ea typeface="MS UI Gothic" panose="020B0600070205080204" pitchFamily="50" charset="-128"/>
              </a:rPr>
              <a:t>SBOM</a:t>
            </a:r>
            <a:r>
              <a:rPr lang="ja-JP" altLang="en-US" dirty="0">
                <a:solidFill>
                  <a:srgbClr val="FF0000"/>
                </a:solidFill>
                <a:latin typeface="MS UI Gothic" panose="020B0600070205080204" pitchFamily="50" charset="-128"/>
                <a:ea typeface="MS UI Gothic" panose="020B0600070205080204" pitchFamily="50" charset="-128"/>
              </a:rPr>
              <a:t>運用・管理フェーズ</a:t>
            </a:r>
            <a:endParaRPr lang="en-US" altLang="ja-JP" dirty="0">
              <a:solidFill>
                <a:srgbClr val="FF0000"/>
              </a:solidFill>
              <a:latin typeface="MS UI Gothic" panose="020B0600070205080204" pitchFamily="50" charset="-128"/>
              <a:ea typeface="MS UI Gothic" panose="020B0600070205080204" pitchFamily="50" charset="-128"/>
            </a:endParaRPr>
          </a:p>
          <a:p>
            <a:pPr marL="0" indent="0">
              <a:buNone/>
            </a:pPr>
            <a:endParaRPr lang="en-US" altLang="ja-JP" dirty="0">
              <a:latin typeface="MS UI Gothic" panose="020B0600070205080204" pitchFamily="50" charset="-128"/>
              <a:ea typeface="MS UI Gothic" panose="020B0600070205080204" pitchFamily="50" charset="-128"/>
            </a:endParaRPr>
          </a:p>
          <a:p>
            <a:pPr marL="0" indent="0">
              <a:buNone/>
            </a:pPr>
            <a:r>
              <a:rPr lang="ja-JP" altLang="en-US" dirty="0">
                <a:latin typeface="MS UI Gothic" panose="020B0600070205080204" pitchFamily="50" charset="-128"/>
                <a:ea typeface="MS UI Gothic" panose="020B0600070205080204" pitchFamily="50" charset="-128"/>
              </a:rPr>
              <a:t>作るだけではだめで、運用が必要なことを明確化している。</a:t>
            </a:r>
            <a:endParaRPr lang="en-US" altLang="ja-JP" dirty="0">
              <a:latin typeface="MS UI Gothic" panose="020B0600070205080204" pitchFamily="50" charset="-128"/>
              <a:ea typeface="MS UI Gothic" panose="020B0600070205080204" pitchFamily="50" charset="-128"/>
            </a:endParaRPr>
          </a:p>
          <a:p>
            <a:pPr marL="0" indent="0">
              <a:buNone/>
            </a:pPr>
            <a:r>
              <a:rPr lang="ja-JP" altLang="en-US" dirty="0">
                <a:latin typeface="MS UI Gothic" panose="020B0600070205080204" pitchFamily="50" charset="-128"/>
                <a:ea typeface="MS UI Gothic" panose="020B0600070205080204" pitchFamily="50" charset="-128"/>
              </a:rPr>
              <a:t>改訂では次頁のように詳細化している。</a:t>
            </a:r>
            <a:endParaRPr lang="en-US" altLang="ja-JP" dirty="0">
              <a:latin typeface="MS UI Gothic" panose="020B0600070205080204" pitchFamily="50" charset="-128"/>
              <a:ea typeface="MS UI Gothic" panose="020B0600070205080204" pitchFamily="50" charset="-128"/>
            </a:endParaRPr>
          </a:p>
        </p:txBody>
      </p:sp>
      <p:sp>
        <p:nvSpPr>
          <p:cNvPr id="4" name="スライド番号プレースホルダー 3">
            <a:extLst>
              <a:ext uri="{FF2B5EF4-FFF2-40B4-BE49-F238E27FC236}">
                <a16:creationId xmlns:a16="http://schemas.microsoft.com/office/drawing/2014/main" id="{9ACB50F7-D24D-34AF-16CF-11B0FC381601}"/>
              </a:ext>
            </a:extLst>
          </p:cNvPr>
          <p:cNvSpPr>
            <a:spLocks noGrp="1"/>
          </p:cNvSpPr>
          <p:nvPr>
            <p:ph type="sldNum" sz="quarter" idx="12"/>
          </p:nvPr>
        </p:nvSpPr>
        <p:spPr/>
        <p:txBody>
          <a:bodyPr/>
          <a:lstStyle/>
          <a:p>
            <a:fld id="{FC435747-DFB9-42AB-9872-E74B36509AFC}" type="slidenum">
              <a:rPr kumimoji="1" lang="ja-JP" altLang="en-US" smtClean="0"/>
              <a:t>9</a:t>
            </a:fld>
            <a:endParaRPr kumimoji="1" lang="ja-JP" altLang="en-US"/>
          </a:p>
        </p:txBody>
      </p:sp>
      <p:sp>
        <p:nvSpPr>
          <p:cNvPr id="8" name="正方形/長方形 7">
            <a:extLst>
              <a:ext uri="{FF2B5EF4-FFF2-40B4-BE49-F238E27FC236}">
                <a16:creationId xmlns:a16="http://schemas.microsoft.com/office/drawing/2014/main" id="{7847CD99-7516-1718-3C5A-EAF4A36CD977}"/>
              </a:ext>
            </a:extLst>
          </p:cNvPr>
          <p:cNvSpPr/>
          <p:nvPr/>
        </p:nvSpPr>
        <p:spPr>
          <a:xfrm>
            <a:off x="267748" y="3355596"/>
            <a:ext cx="1317771" cy="230991"/>
          </a:xfrm>
          <a:prstGeom prst="rect">
            <a:avLst/>
          </a:prstGeom>
          <a:noFill/>
          <a:ln w="444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470935FF-3239-530D-63E7-9839B5A8B703}"/>
              </a:ext>
            </a:extLst>
          </p:cNvPr>
          <p:cNvSpPr/>
          <p:nvPr/>
        </p:nvSpPr>
        <p:spPr>
          <a:xfrm>
            <a:off x="267748" y="3596486"/>
            <a:ext cx="5828252" cy="327991"/>
          </a:xfrm>
          <a:prstGeom prst="rect">
            <a:avLst/>
          </a:prstGeom>
          <a:noFill/>
          <a:ln w="444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75358823"/>
      </p:ext>
    </p:extLst>
  </p:cSld>
  <p:clrMapOvr>
    <a:masterClrMapping/>
  </p:clrMapOvr>
  <mc:AlternateContent xmlns:mc="http://schemas.openxmlformats.org/markup-compatibility/2006" xmlns:p14="http://schemas.microsoft.com/office/powerpoint/2010/main">
    <mc:Choice Requires="p14">
      <p:transition spd="slow" p14:dur="2000" advTm="27000"/>
    </mc:Choice>
    <mc:Fallback xmlns="">
      <p:transition spd="slow" advTm="27000"/>
    </mc:Fallback>
  </mc:AlternateContent>
</p:sld>
</file>

<file path=ppt/theme/theme1.xml><?xml version="1.0" encoding="utf-8"?>
<a:theme xmlns:a="http://schemas.openxmlformats.org/drawingml/2006/main" name="脆弱性対応勉強会TLP-Clear">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新規 Microsoft PowerPoint プレゼンテーション.pptx" id="{569A53D4-C6AD-4F62-9A62-4C24ADDCA97B}" vid="{17D60C6A-776B-4C2B-8FB4-B672E80C4FDE}"/>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脆弱性対応勉強会TLP-Clear</Template>
  <TotalTime>1625</TotalTime>
  <Words>1885</Words>
  <PresentationFormat>ワイド画面</PresentationFormat>
  <Paragraphs>189</Paragraphs>
  <Slides>22</Slides>
  <Notes>2</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22</vt:i4>
      </vt:variant>
    </vt:vector>
  </HeadingPairs>
  <TitlesOfParts>
    <vt:vector size="28" baseType="lpstr">
      <vt:lpstr>MS UI Gothic</vt:lpstr>
      <vt:lpstr>VL ゴシック</vt:lpstr>
      <vt:lpstr>游ゴシック</vt:lpstr>
      <vt:lpstr>游ゴシック Light</vt:lpstr>
      <vt:lpstr>Arial</vt:lpstr>
      <vt:lpstr>脆弱性対応勉強会TLP-Clear</vt:lpstr>
      <vt:lpstr>5分で分かる 経済産業省の </vt:lpstr>
      <vt:lpstr>5分で分かる 経済産業省の </vt:lpstr>
      <vt:lpstr>whoami</vt:lpstr>
      <vt:lpstr>はじめに</vt:lpstr>
      <vt:lpstr>経済産業省の資料を読み解く</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まとめ</vt:lpstr>
      <vt:lpstr>Appendix I: 関連リンク</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2024-05-06T01:18:11Z</dcterms:created>
  <dcterms:modified xsi:type="dcterms:W3CDTF">2024-05-14T02:18:58Z</dcterms:modified>
</cp:coreProperties>
</file>